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2.xml" ContentType="application/inkml+xml"/>
  <Override PartName="/ppt/notesSlides/notesSlide18.xml" ContentType="application/vnd.openxmlformats-officedocument.presentationml.notesSlide+xml"/>
  <Override PartName="/ppt/ink/ink3.xml" ContentType="application/inkml+xml"/>
  <Override PartName="/ppt/notesSlides/notesSlide19.xml" ContentType="application/vnd.openxmlformats-officedocument.presentationml.notesSlide+xml"/>
  <Override PartName="/ppt/ink/ink4.xml" ContentType="application/inkml+xml"/>
  <Override PartName="/ppt/notesSlides/notesSlide20.xml" ContentType="application/vnd.openxmlformats-officedocument.presentationml.notesSlide+xml"/>
  <Override PartName="/ppt/ink/ink5.xml" ContentType="application/inkml+xml"/>
  <Override PartName="/ppt/notesSlides/notesSlide21.xml" ContentType="application/vnd.openxmlformats-officedocument.presentationml.notesSlide+xml"/>
  <Override PartName="/ppt/ink/ink6.xml" ContentType="application/inkml+xml"/>
  <Override PartName="/ppt/notesSlides/notesSlide22.xml" ContentType="application/vnd.openxmlformats-officedocument.presentationml.notesSlide+xml"/>
  <Override PartName="/ppt/ink/ink7.xml" ContentType="application/inkml+xml"/>
  <Override PartName="/ppt/notesSlides/notesSlide23.xml" ContentType="application/vnd.openxmlformats-officedocument.presentationml.notesSlide+xml"/>
  <Override PartName="/ppt/ink/ink8.xml" ContentType="application/inkml+xml"/>
  <Override PartName="/ppt/notesSlides/notesSlide24.xml" ContentType="application/vnd.openxmlformats-officedocument.presentationml.notesSlide+xml"/>
  <Override PartName="/ppt/ink/ink9.xml" ContentType="application/inkml+xml"/>
  <Override PartName="/ppt/notesSlides/notesSlide25.xml" ContentType="application/vnd.openxmlformats-officedocument.presentationml.notesSlide+xml"/>
  <Override PartName="/ppt/ink/ink10.xml" ContentType="application/inkml+xml"/>
  <Override PartName="/ppt/notesSlides/notesSlide26.xml" ContentType="application/vnd.openxmlformats-officedocument.presentationml.notesSlide+xml"/>
  <Override PartName="/ppt/ink/ink11.xml" ContentType="application/inkml+xml"/>
  <Override PartName="/ppt/notesSlides/notesSlide27.xml" ContentType="application/vnd.openxmlformats-officedocument.presentationml.notesSlide+xml"/>
  <Override PartName="/ppt/ink/ink12.xml" ContentType="application/inkml+xml"/>
  <Override PartName="/ppt/notesSlides/notesSlide28.xml" ContentType="application/vnd.openxmlformats-officedocument.presentationml.notesSlide+xml"/>
  <Override PartName="/ppt/ink/ink13.xml" ContentType="application/inkml+xml"/>
  <Override PartName="/ppt/notesSlides/notesSlide29.xml" ContentType="application/vnd.openxmlformats-officedocument.presentationml.notesSlide+xml"/>
  <Override PartName="/ppt/ink/ink14.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87" r:id="rId2"/>
    <p:sldMasterId id="2147483696" r:id="rId3"/>
    <p:sldMasterId id="2147483720" r:id="rId4"/>
    <p:sldMasterId id="2147483729" r:id="rId5"/>
    <p:sldMasterId id="2147483742" r:id="rId6"/>
  </p:sldMasterIdLst>
  <p:notesMasterIdLst>
    <p:notesMasterId r:id="rId40"/>
  </p:notesMasterIdLst>
  <p:handoutMasterIdLst>
    <p:handoutMasterId r:id="rId41"/>
  </p:handoutMasterIdLst>
  <p:sldIdLst>
    <p:sldId id="269" r:id="rId7"/>
    <p:sldId id="256" r:id="rId8"/>
    <p:sldId id="283" r:id="rId9"/>
    <p:sldId id="445" r:id="rId10"/>
    <p:sldId id="446" r:id="rId11"/>
    <p:sldId id="432" r:id="rId12"/>
    <p:sldId id="448" r:id="rId13"/>
    <p:sldId id="397" r:id="rId14"/>
    <p:sldId id="259" r:id="rId15"/>
    <p:sldId id="454" r:id="rId16"/>
    <p:sldId id="477" r:id="rId17"/>
    <p:sldId id="473" r:id="rId18"/>
    <p:sldId id="478" r:id="rId19"/>
    <p:sldId id="474" r:id="rId20"/>
    <p:sldId id="475" r:id="rId21"/>
    <p:sldId id="479" r:id="rId22"/>
    <p:sldId id="480" r:id="rId23"/>
    <p:sldId id="483" r:id="rId24"/>
    <p:sldId id="356" r:id="rId25"/>
    <p:sldId id="482" r:id="rId26"/>
    <p:sldId id="488" r:id="rId27"/>
    <p:sldId id="484" r:id="rId28"/>
    <p:sldId id="485" r:id="rId29"/>
    <p:sldId id="486" r:id="rId30"/>
    <p:sldId id="487" r:id="rId31"/>
    <p:sldId id="481" r:id="rId32"/>
    <p:sldId id="489" r:id="rId33"/>
    <p:sldId id="490" r:id="rId34"/>
    <p:sldId id="491" r:id="rId35"/>
    <p:sldId id="492" r:id="rId36"/>
    <p:sldId id="493" r:id="rId37"/>
    <p:sldId id="470" r:id="rId38"/>
    <p:sldId id="435" r:id="rId39"/>
  </p:sldIdLst>
  <p:sldSz cx="9144000" cy="6858000" type="screen4x3"/>
  <p:notesSz cx="7010400" cy="9296400"/>
  <p:defaultTextStyle>
    <a:defPPr>
      <a:defRPr lang="en-US"/>
    </a:defPPr>
    <a:lvl1pPr algn="l" rtl="0" eaLnBrk="0" fontAlgn="base" hangingPunct="0">
      <a:spcBef>
        <a:spcPct val="0"/>
      </a:spcBef>
      <a:spcAft>
        <a:spcPct val="0"/>
      </a:spcAft>
      <a:defRPr sz="3200" kern="1200">
        <a:solidFill>
          <a:schemeClr val="tx1"/>
        </a:solidFill>
        <a:latin typeface="Georgia" pitchFamily="18" charset="0"/>
        <a:ea typeface="+mn-ea"/>
        <a:cs typeface="+mn-cs"/>
      </a:defRPr>
    </a:lvl1pPr>
    <a:lvl2pPr marL="457200" algn="l" rtl="0" eaLnBrk="0" fontAlgn="base" hangingPunct="0">
      <a:spcBef>
        <a:spcPct val="0"/>
      </a:spcBef>
      <a:spcAft>
        <a:spcPct val="0"/>
      </a:spcAft>
      <a:defRPr sz="3200" kern="1200">
        <a:solidFill>
          <a:schemeClr val="tx1"/>
        </a:solidFill>
        <a:latin typeface="Georgia" pitchFamily="18" charset="0"/>
        <a:ea typeface="+mn-ea"/>
        <a:cs typeface="+mn-cs"/>
      </a:defRPr>
    </a:lvl2pPr>
    <a:lvl3pPr marL="914400" algn="l" rtl="0" eaLnBrk="0" fontAlgn="base" hangingPunct="0">
      <a:spcBef>
        <a:spcPct val="0"/>
      </a:spcBef>
      <a:spcAft>
        <a:spcPct val="0"/>
      </a:spcAft>
      <a:defRPr sz="3200" kern="1200">
        <a:solidFill>
          <a:schemeClr val="tx1"/>
        </a:solidFill>
        <a:latin typeface="Georgia" pitchFamily="18" charset="0"/>
        <a:ea typeface="+mn-ea"/>
        <a:cs typeface="+mn-cs"/>
      </a:defRPr>
    </a:lvl3pPr>
    <a:lvl4pPr marL="1371600" algn="l" rtl="0" eaLnBrk="0" fontAlgn="base" hangingPunct="0">
      <a:spcBef>
        <a:spcPct val="0"/>
      </a:spcBef>
      <a:spcAft>
        <a:spcPct val="0"/>
      </a:spcAft>
      <a:defRPr sz="3200" kern="1200">
        <a:solidFill>
          <a:schemeClr val="tx1"/>
        </a:solidFill>
        <a:latin typeface="Georgia" pitchFamily="18" charset="0"/>
        <a:ea typeface="+mn-ea"/>
        <a:cs typeface="+mn-cs"/>
      </a:defRPr>
    </a:lvl4pPr>
    <a:lvl5pPr marL="1828800" algn="l" rtl="0" eaLnBrk="0" fontAlgn="base" hangingPunct="0">
      <a:spcBef>
        <a:spcPct val="0"/>
      </a:spcBef>
      <a:spcAft>
        <a:spcPct val="0"/>
      </a:spcAft>
      <a:defRPr sz="3200" kern="1200">
        <a:solidFill>
          <a:schemeClr val="tx1"/>
        </a:solidFill>
        <a:latin typeface="Georgia" pitchFamily="18" charset="0"/>
        <a:ea typeface="+mn-ea"/>
        <a:cs typeface="+mn-cs"/>
      </a:defRPr>
    </a:lvl5pPr>
    <a:lvl6pPr marL="2286000" algn="l" defTabSz="914400" rtl="0" eaLnBrk="1" latinLnBrk="0" hangingPunct="1">
      <a:defRPr sz="3200" kern="1200">
        <a:solidFill>
          <a:schemeClr val="tx1"/>
        </a:solidFill>
        <a:latin typeface="Georgia" pitchFamily="18" charset="0"/>
        <a:ea typeface="+mn-ea"/>
        <a:cs typeface="+mn-cs"/>
      </a:defRPr>
    </a:lvl6pPr>
    <a:lvl7pPr marL="2743200" algn="l" defTabSz="914400" rtl="0" eaLnBrk="1" latinLnBrk="0" hangingPunct="1">
      <a:defRPr sz="3200" kern="1200">
        <a:solidFill>
          <a:schemeClr val="tx1"/>
        </a:solidFill>
        <a:latin typeface="Georgia" pitchFamily="18" charset="0"/>
        <a:ea typeface="+mn-ea"/>
        <a:cs typeface="+mn-cs"/>
      </a:defRPr>
    </a:lvl7pPr>
    <a:lvl8pPr marL="3200400" algn="l" defTabSz="914400" rtl="0" eaLnBrk="1" latinLnBrk="0" hangingPunct="1">
      <a:defRPr sz="3200" kern="1200">
        <a:solidFill>
          <a:schemeClr val="tx1"/>
        </a:solidFill>
        <a:latin typeface="Georgia" pitchFamily="18" charset="0"/>
        <a:ea typeface="+mn-ea"/>
        <a:cs typeface="+mn-cs"/>
      </a:defRPr>
    </a:lvl8pPr>
    <a:lvl9pPr marL="3657600" algn="l" defTabSz="914400" rtl="0" eaLnBrk="1" latinLnBrk="0" hangingPunct="1">
      <a:defRPr sz="3200" kern="1200">
        <a:solidFill>
          <a:schemeClr val="tx1"/>
        </a:solidFill>
        <a:latin typeface="Georgia"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ny bandiero" initials="tb" lastIdx="1" clrIdx="0">
    <p:extLst>
      <p:ext uri="{19B8F6BF-5375-455C-9EA6-DF929625EA0E}">
        <p15:presenceInfo xmlns:p15="http://schemas.microsoft.com/office/powerpoint/2012/main" userId="13f519343aeb28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00"/>
    <a:srgbClr val="0033CC"/>
    <a:srgbClr val="009900"/>
    <a:srgbClr val="FFFF66"/>
    <a:srgbClr val="FF3300"/>
    <a:srgbClr val="66FF66"/>
    <a:srgbClr val="990000"/>
    <a:srgbClr val="000099"/>
    <a:srgbClr val="FFFFCC"/>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55" autoAdjust="0"/>
    <p:restoredTop sz="95380" autoAdjust="0"/>
  </p:normalViewPr>
  <p:slideViewPr>
    <p:cSldViewPr>
      <p:cViewPr varScale="1">
        <p:scale>
          <a:sx n="86" d="100"/>
          <a:sy n="86" d="100"/>
        </p:scale>
        <p:origin x="1914" y="78"/>
      </p:cViewPr>
      <p:guideLst>
        <p:guide orient="horz" pos="2160"/>
        <p:guide pos="2880"/>
      </p:guideLst>
    </p:cSldViewPr>
  </p:slideViewPr>
  <p:outlineViewPr>
    <p:cViewPr>
      <p:scale>
        <a:sx n="33" d="100"/>
        <a:sy n="33" d="100"/>
      </p:scale>
      <p:origin x="18"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1-17T12:36:49.642" idx="1">
    <p:pos x="10" y="10"/>
    <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dirty="0"/>
          </a:p>
        </p:txBody>
      </p:sp>
      <p:sp>
        <p:nvSpPr>
          <p:cNvPr id="21507"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dirty="0"/>
          </a:p>
        </p:txBody>
      </p:sp>
      <p:sp>
        <p:nvSpPr>
          <p:cNvPr id="21508"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dirty="0"/>
          </a:p>
        </p:txBody>
      </p:sp>
      <p:sp>
        <p:nvSpPr>
          <p:cNvPr id="21509"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3596BC89-4216-4953-B022-6593DA642069}" type="slidenum">
              <a:rPr lang="en-US"/>
              <a:pPr>
                <a:defRPr/>
              </a:pPr>
              <a:t>‹#›</a:t>
            </a:fld>
            <a:endParaRPr lang="en-US" dirty="0"/>
          </a:p>
        </p:txBody>
      </p:sp>
    </p:spTree>
    <p:extLst>
      <p:ext uri="{BB962C8B-B14F-4D97-AF65-F5344CB8AC3E}">
        <p14:creationId xmlns:p14="http://schemas.microsoft.com/office/powerpoint/2010/main" val="41438711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6-11-17T18:50:31.938"/>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10.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6-11-17T18:50:31.938"/>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1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6-11-17T18:50:31.938"/>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1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6-11-17T18:50:31.938"/>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1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6-11-17T18:50:31.938"/>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14.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6-11-17T18:50:31.938"/>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6-11-17T18:50:31.938"/>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6-11-17T18:50:31.938"/>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4.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6-11-17T18:50:31.938"/>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5.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6-11-17T18:50:31.938"/>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6.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6-11-17T18:50:31.938"/>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7.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6-11-17T18:50:31.938"/>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8.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6-11-17T18:50:31.938"/>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9.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6-11-17T18:50:31.938"/>
    </inkml:context>
    <inkml:brush xml:id="br0">
      <inkml:brushProperty name="width" value="0.05" units="cm"/>
      <inkml:brushProperty name="height" value="0.05" units="cm"/>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847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dirty="0"/>
          </a:p>
        </p:txBody>
      </p:sp>
      <p:sp>
        <p:nvSpPr>
          <p:cNvPr id="14339" name="Rectangle 3"/>
          <p:cNvSpPr>
            <a:spLocks noGrp="1" noChangeArrowheads="1"/>
          </p:cNvSpPr>
          <p:nvPr>
            <p:ph type="dt" idx="1"/>
          </p:nvPr>
        </p:nvSpPr>
        <p:spPr bwMode="auto">
          <a:xfrm>
            <a:off x="3971925" y="0"/>
            <a:ext cx="303847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dirty="0"/>
          </a:p>
        </p:txBody>
      </p:sp>
      <p:sp>
        <p:nvSpPr>
          <p:cNvPr id="24580" name="Rectangle 4"/>
          <p:cNvSpPr>
            <a:spLocks noGrp="1" noRot="1" noChangeAspect="1" noChangeArrowheads="1" noTextEdit="1"/>
          </p:cNvSpPr>
          <p:nvPr>
            <p:ph type="sldImg" idx="2"/>
          </p:nvPr>
        </p:nvSpPr>
        <p:spPr bwMode="auto">
          <a:xfrm>
            <a:off x="1168400" y="685800"/>
            <a:ext cx="4673600" cy="3505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5"/>
          <p:cNvSpPr>
            <a:spLocks noGrp="1" noChangeArrowheads="1"/>
          </p:cNvSpPr>
          <p:nvPr>
            <p:ph type="body" sz="quarter" idx="3"/>
          </p:nvPr>
        </p:nvSpPr>
        <p:spPr bwMode="auto">
          <a:xfrm>
            <a:off x="935038" y="4419600"/>
            <a:ext cx="5140325"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p:cNvSpPr>
            <a:spLocks noGrp="1" noChangeArrowheads="1"/>
          </p:cNvSpPr>
          <p:nvPr>
            <p:ph type="ftr" sz="quarter" idx="4"/>
          </p:nvPr>
        </p:nvSpPr>
        <p:spPr bwMode="auto">
          <a:xfrm>
            <a:off x="0" y="8839200"/>
            <a:ext cx="3038475"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dirty="0"/>
          </a:p>
        </p:txBody>
      </p:sp>
      <p:sp>
        <p:nvSpPr>
          <p:cNvPr id="14343" name="Rectangle 7"/>
          <p:cNvSpPr>
            <a:spLocks noGrp="1" noChangeArrowheads="1"/>
          </p:cNvSpPr>
          <p:nvPr>
            <p:ph type="sldNum" sz="quarter" idx="5"/>
          </p:nvPr>
        </p:nvSpPr>
        <p:spPr bwMode="auto">
          <a:xfrm>
            <a:off x="3971925" y="8839200"/>
            <a:ext cx="3038475"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05639A5A-20E6-41B9-9E18-B16F223324B2}" type="slidenum">
              <a:rPr lang="en-US"/>
              <a:pPr>
                <a:defRPr/>
              </a:pPr>
              <a:t>‹#›</a:t>
            </a:fld>
            <a:endParaRPr lang="en-US" dirty="0"/>
          </a:p>
        </p:txBody>
      </p:sp>
    </p:spTree>
    <p:extLst>
      <p:ext uri="{BB962C8B-B14F-4D97-AF65-F5344CB8AC3E}">
        <p14:creationId xmlns:p14="http://schemas.microsoft.com/office/powerpoint/2010/main" val="28905756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Georgia"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Georgia"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Georgia"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Georgia"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Georgi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Georgia" pitchFamily="18" charset="0"/>
              </a:defRPr>
            </a:lvl1pPr>
            <a:lvl2pPr marL="742950" indent="-285750">
              <a:defRPr sz="3200">
                <a:solidFill>
                  <a:schemeClr val="tx1"/>
                </a:solidFill>
                <a:latin typeface="Georgia" pitchFamily="18" charset="0"/>
              </a:defRPr>
            </a:lvl2pPr>
            <a:lvl3pPr marL="1143000" indent="-228600">
              <a:defRPr sz="3200">
                <a:solidFill>
                  <a:schemeClr val="tx1"/>
                </a:solidFill>
                <a:latin typeface="Georgia" pitchFamily="18" charset="0"/>
              </a:defRPr>
            </a:lvl3pPr>
            <a:lvl4pPr marL="1600200" indent="-228600">
              <a:defRPr sz="3200">
                <a:solidFill>
                  <a:schemeClr val="tx1"/>
                </a:solidFill>
                <a:latin typeface="Georgia" pitchFamily="18" charset="0"/>
              </a:defRPr>
            </a:lvl4pPr>
            <a:lvl5pPr marL="2057400" indent="-228600">
              <a:defRPr sz="3200">
                <a:solidFill>
                  <a:schemeClr val="tx1"/>
                </a:solidFill>
                <a:latin typeface="Georgia" pitchFamily="18" charset="0"/>
              </a:defRPr>
            </a:lvl5pPr>
            <a:lvl6pPr marL="2514600" indent="-228600" eaLnBrk="0" fontAlgn="base" hangingPunct="0">
              <a:spcBef>
                <a:spcPct val="0"/>
              </a:spcBef>
              <a:spcAft>
                <a:spcPct val="0"/>
              </a:spcAft>
              <a:defRPr sz="3200">
                <a:solidFill>
                  <a:schemeClr val="tx1"/>
                </a:solidFill>
                <a:latin typeface="Georgia" pitchFamily="18" charset="0"/>
              </a:defRPr>
            </a:lvl6pPr>
            <a:lvl7pPr marL="2971800" indent="-228600" eaLnBrk="0" fontAlgn="base" hangingPunct="0">
              <a:spcBef>
                <a:spcPct val="0"/>
              </a:spcBef>
              <a:spcAft>
                <a:spcPct val="0"/>
              </a:spcAft>
              <a:defRPr sz="3200">
                <a:solidFill>
                  <a:schemeClr val="tx1"/>
                </a:solidFill>
                <a:latin typeface="Georgia" pitchFamily="18" charset="0"/>
              </a:defRPr>
            </a:lvl7pPr>
            <a:lvl8pPr marL="3429000" indent="-228600" eaLnBrk="0" fontAlgn="base" hangingPunct="0">
              <a:spcBef>
                <a:spcPct val="0"/>
              </a:spcBef>
              <a:spcAft>
                <a:spcPct val="0"/>
              </a:spcAft>
              <a:defRPr sz="3200">
                <a:solidFill>
                  <a:schemeClr val="tx1"/>
                </a:solidFill>
                <a:latin typeface="Georgia" pitchFamily="18" charset="0"/>
              </a:defRPr>
            </a:lvl8pPr>
            <a:lvl9pPr marL="3886200" indent="-228600" eaLnBrk="0" fontAlgn="base" hangingPunct="0">
              <a:spcBef>
                <a:spcPct val="0"/>
              </a:spcBef>
              <a:spcAft>
                <a:spcPct val="0"/>
              </a:spcAft>
              <a:defRPr sz="3200">
                <a:solidFill>
                  <a:schemeClr val="tx1"/>
                </a:solidFill>
                <a:latin typeface="Georgia" pitchFamily="18" charset="0"/>
              </a:defRPr>
            </a:lvl9pPr>
          </a:lstStyle>
          <a:p>
            <a:fld id="{A87F2A13-0DBA-41DC-967E-E277A0D18B55}" type="slidenum">
              <a:rPr lang="en-US" sz="1200"/>
              <a:pPr/>
              <a:t>1</a:t>
            </a:fld>
            <a:endParaRPr lang="en-US" sz="120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004554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C50A5-D377-4510-BFE3-42CC6DDDC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693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C50A5-D377-4510-BFE3-42CC6DDDC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485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C50A5-D377-4510-BFE3-42CC6DDDC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478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C50A5-D377-4510-BFE3-42CC6DDDC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66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C50A5-D377-4510-BFE3-42CC6DDDC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456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C50A5-D377-4510-BFE3-42CC6DDDC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930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C50A5-D377-4510-BFE3-42CC6DDDC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561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C50A5-D377-4510-BFE3-42CC6DDDC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31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C50A5-D377-4510-BFE3-42CC6DDDC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223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C50A5-D377-4510-BFE3-42CC6DDDC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036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Georgia" pitchFamily="18" charset="0"/>
              </a:defRPr>
            </a:lvl1pPr>
            <a:lvl2pPr marL="742950" indent="-285750">
              <a:defRPr sz="3200">
                <a:solidFill>
                  <a:schemeClr val="tx1"/>
                </a:solidFill>
                <a:latin typeface="Georgia" pitchFamily="18" charset="0"/>
              </a:defRPr>
            </a:lvl2pPr>
            <a:lvl3pPr marL="1143000" indent="-228600">
              <a:defRPr sz="3200">
                <a:solidFill>
                  <a:schemeClr val="tx1"/>
                </a:solidFill>
                <a:latin typeface="Georgia" pitchFamily="18" charset="0"/>
              </a:defRPr>
            </a:lvl3pPr>
            <a:lvl4pPr marL="1600200" indent="-228600">
              <a:defRPr sz="3200">
                <a:solidFill>
                  <a:schemeClr val="tx1"/>
                </a:solidFill>
                <a:latin typeface="Georgia" pitchFamily="18" charset="0"/>
              </a:defRPr>
            </a:lvl4pPr>
            <a:lvl5pPr marL="2057400" indent="-228600">
              <a:defRPr sz="3200">
                <a:solidFill>
                  <a:schemeClr val="tx1"/>
                </a:solidFill>
                <a:latin typeface="Georgia" pitchFamily="18" charset="0"/>
              </a:defRPr>
            </a:lvl5pPr>
            <a:lvl6pPr marL="2514600" indent="-228600" eaLnBrk="0" fontAlgn="base" hangingPunct="0">
              <a:spcBef>
                <a:spcPct val="0"/>
              </a:spcBef>
              <a:spcAft>
                <a:spcPct val="0"/>
              </a:spcAft>
              <a:defRPr sz="3200">
                <a:solidFill>
                  <a:schemeClr val="tx1"/>
                </a:solidFill>
                <a:latin typeface="Georgia" pitchFamily="18" charset="0"/>
              </a:defRPr>
            </a:lvl6pPr>
            <a:lvl7pPr marL="2971800" indent="-228600" eaLnBrk="0" fontAlgn="base" hangingPunct="0">
              <a:spcBef>
                <a:spcPct val="0"/>
              </a:spcBef>
              <a:spcAft>
                <a:spcPct val="0"/>
              </a:spcAft>
              <a:defRPr sz="3200">
                <a:solidFill>
                  <a:schemeClr val="tx1"/>
                </a:solidFill>
                <a:latin typeface="Georgia" pitchFamily="18" charset="0"/>
              </a:defRPr>
            </a:lvl7pPr>
            <a:lvl8pPr marL="3429000" indent="-228600" eaLnBrk="0" fontAlgn="base" hangingPunct="0">
              <a:spcBef>
                <a:spcPct val="0"/>
              </a:spcBef>
              <a:spcAft>
                <a:spcPct val="0"/>
              </a:spcAft>
              <a:defRPr sz="3200">
                <a:solidFill>
                  <a:schemeClr val="tx1"/>
                </a:solidFill>
                <a:latin typeface="Georgia" pitchFamily="18" charset="0"/>
              </a:defRPr>
            </a:lvl8pPr>
            <a:lvl9pPr marL="3886200" indent="-228600" eaLnBrk="0" fontAlgn="base" hangingPunct="0">
              <a:spcBef>
                <a:spcPct val="0"/>
              </a:spcBef>
              <a:spcAft>
                <a:spcPct val="0"/>
              </a:spcAft>
              <a:defRPr sz="3200">
                <a:solidFill>
                  <a:schemeClr val="tx1"/>
                </a:solidFill>
                <a:latin typeface="Georgia" pitchFamily="18" charset="0"/>
              </a:defRPr>
            </a:lvl9pPr>
          </a:lstStyle>
          <a:p>
            <a:fld id="{F4741A21-F82C-4FE7-943C-9592B9EAC19C}" type="slidenum">
              <a:rPr lang="en-US" sz="1200"/>
              <a:pPr/>
              <a:t>3</a:t>
            </a:fld>
            <a:endParaRPr lang="en-US" sz="1200" dirty="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604475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C50A5-D377-4510-BFE3-42CC6DDDC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905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C50A5-D377-4510-BFE3-42CC6DDDC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83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C50A5-D377-4510-BFE3-42CC6DDDC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636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C50A5-D377-4510-BFE3-42CC6DDDC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141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C50A5-D377-4510-BFE3-42CC6DDDC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323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C50A5-D377-4510-BFE3-42CC6DDDC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709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C50A5-D377-4510-BFE3-42CC6DDDC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268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C50A5-D377-4510-BFE3-42CC6DDDC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717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C50A5-D377-4510-BFE3-42CC6DDDC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743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C50A5-D377-4510-BFE3-42CC6DDDC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894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232943" indent="-232943">
              <a:buFontTx/>
              <a:buChar char="•"/>
            </a:pPr>
            <a:r>
              <a:rPr lang="en-US" dirty="0">
                <a:ea typeface="ＭＳ Ｐゴシック" charset="-128"/>
              </a:rPr>
              <a:t>Clean Cities is a program within the U.S. Department of Energy’s (or DOE)</a:t>
            </a:r>
            <a:r>
              <a:rPr lang="en-US" baseline="0" dirty="0">
                <a:ea typeface="ＭＳ Ｐゴシック" charset="-128"/>
              </a:rPr>
              <a:t> Vehicle Technologies Office. </a:t>
            </a:r>
          </a:p>
          <a:p>
            <a:pPr marL="232943" indent="-232943">
              <a:buFontTx/>
              <a:buChar char="•"/>
            </a:pPr>
            <a:endParaRPr lang="en-US" dirty="0">
              <a:ea typeface="ＭＳ Ｐゴシック" charset="-128"/>
            </a:endParaRPr>
          </a:p>
          <a:p>
            <a:pPr marL="232943" indent="-232943">
              <a:buFontTx/>
              <a:buChar char="•"/>
            </a:pPr>
            <a:r>
              <a:rPr lang="en-US" dirty="0">
                <a:ea typeface="ＭＳ Ｐゴシック" charset="-128"/>
              </a:rPr>
              <a:t>DOE’s mission is to ensure the</a:t>
            </a:r>
            <a:r>
              <a:rPr lang="en-US" baseline="0" dirty="0">
                <a:ea typeface="ＭＳ Ｐゴシック" charset="-128"/>
              </a:rPr>
              <a:t> United States’</a:t>
            </a:r>
            <a:r>
              <a:rPr lang="en-US" dirty="0">
                <a:ea typeface="ＭＳ Ｐゴシック" charset="-128"/>
              </a:rPr>
              <a:t> security and prosperity by addressing energy, environmental, and nuclear challenges through transformative science and technology solutions. </a:t>
            </a:r>
          </a:p>
          <a:p>
            <a:pPr marL="232943" marR="0" lvl="0" indent="-232943" algn="l" defTabSz="457200" rtl="0" eaLnBrk="1" fontAlgn="auto" latinLnBrk="0" hangingPunct="1">
              <a:lnSpc>
                <a:spcPct val="100000"/>
              </a:lnSpc>
              <a:spcBef>
                <a:spcPts val="0"/>
              </a:spcBef>
              <a:spcAft>
                <a:spcPts val="0"/>
              </a:spcAft>
              <a:buClrTx/>
              <a:buSzTx/>
              <a:buFontTx/>
              <a:buChar char="•"/>
              <a:tabLst/>
              <a:defRPr/>
            </a:pPr>
            <a:endParaRPr lang="en-US" dirty="0">
              <a:ea typeface="ＭＳ Ｐゴシック" charset="-128"/>
              <a:cs typeface="Arial" charset="0"/>
            </a:endParaRPr>
          </a:p>
          <a:p>
            <a:pPr marL="232943" marR="0" lvl="0" indent="-232943" algn="l" defTabSz="457200" rtl="0" eaLnBrk="1" fontAlgn="auto" latinLnBrk="0" hangingPunct="1">
              <a:lnSpc>
                <a:spcPct val="100000"/>
              </a:lnSpc>
              <a:spcBef>
                <a:spcPts val="0"/>
              </a:spcBef>
              <a:spcAft>
                <a:spcPts val="0"/>
              </a:spcAft>
              <a:buClrTx/>
              <a:buSzTx/>
              <a:buFontTx/>
              <a:buChar char="•"/>
              <a:tabLst/>
              <a:defRPr/>
            </a:pPr>
            <a:r>
              <a:rPr lang="en-US" dirty="0">
                <a:ea typeface="ＭＳ Ｐゴシック" charset="-128"/>
                <a:cs typeface="Arial" charset="0"/>
              </a:rPr>
              <a:t>Clean Cities was established in response to the</a:t>
            </a:r>
            <a:r>
              <a:rPr lang="en-US" baseline="0" dirty="0">
                <a:ea typeface="ＭＳ Ｐゴシック" charset="-128"/>
                <a:cs typeface="Arial" charset="0"/>
              </a:rPr>
              <a:t> </a:t>
            </a:r>
            <a:r>
              <a:rPr lang="en-US" dirty="0">
                <a:ea typeface="ＭＳ Ｐゴシック" charset="-128"/>
                <a:cs typeface="Arial" charset="0"/>
              </a:rPr>
              <a:t>Energy Policy Act of 1992, and</a:t>
            </a:r>
            <a:r>
              <a:rPr lang="en-US" baseline="0" dirty="0">
                <a:ea typeface="ＭＳ Ｐゴシック" charset="-128"/>
                <a:cs typeface="Arial" charset="0"/>
              </a:rPr>
              <a:t> </a:t>
            </a:r>
            <a:r>
              <a:rPr lang="en-US" dirty="0">
                <a:ea typeface="ＭＳ Ｐゴシック" charset="-128"/>
                <a:cs typeface="Arial" charset="0"/>
              </a:rPr>
              <a:t>is a community-based program that creates partnerships in the public and private sectors. Its mission is </a:t>
            </a:r>
            <a:r>
              <a:rPr lang="en-US" baseline="0" dirty="0">
                <a:ea typeface="ＭＳ Ｐゴシック" charset="-128"/>
                <a:cs typeface="Arial" charset="0"/>
              </a:rPr>
              <a:t>to </a:t>
            </a:r>
            <a:r>
              <a:rPr lang="en-US" sz="1200" b="0" dirty="0"/>
              <a:t>advance the energy, economic, and environmental security of the United States by supporting local actions to cut petroleum use in transportation.</a:t>
            </a:r>
          </a:p>
          <a:p>
            <a:pPr marL="232943" marR="0" lvl="0" indent="-232943" algn="l" defTabSz="457200" rtl="0" eaLnBrk="1" fontAlgn="auto" latinLnBrk="0" hangingPunct="1">
              <a:lnSpc>
                <a:spcPct val="100000"/>
              </a:lnSpc>
              <a:spcBef>
                <a:spcPts val="0"/>
              </a:spcBef>
              <a:spcAft>
                <a:spcPts val="0"/>
              </a:spcAft>
              <a:buClrTx/>
              <a:buSzTx/>
              <a:buFontTx/>
              <a:buChar char="•"/>
              <a:tabLst/>
              <a:defRPr/>
            </a:pPr>
            <a:endParaRPr lang="en-US" sz="1200" b="0" dirty="0"/>
          </a:p>
          <a:p>
            <a:pPr marL="232943" marR="0" lvl="0" indent="-232943" algn="l" defTabSz="457200" rtl="0" eaLnBrk="1" fontAlgn="auto" latinLnBrk="0" hangingPunct="1">
              <a:lnSpc>
                <a:spcPct val="100000"/>
              </a:lnSpc>
              <a:spcBef>
                <a:spcPts val="0"/>
              </a:spcBef>
              <a:spcAft>
                <a:spcPts val="0"/>
              </a:spcAft>
              <a:buClrTx/>
              <a:buSzTx/>
              <a:buFontTx/>
              <a:buChar char="•"/>
              <a:tabLst/>
              <a:defRPr/>
            </a:pPr>
            <a:r>
              <a:rPr lang="en-US" sz="1200" b="0" dirty="0"/>
              <a:t>The</a:t>
            </a:r>
            <a:r>
              <a:rPr lang="en-US" sz="1200" b="0" baseline="0" dirty="0"/>
              <a:t> benefits of the Clean Cities program include:</a:t>
            </a:r>
          </a:p>
          <a:p>
            <a:pPr marL="232943" marR="0" lvl="0" indent="-232943" algn="l" defTabSz="457200" rtl="0" eaLnBrk="1" fontAlgn="auto" latinLnBrk="0" hangingPunct="1">
              <a:lnSpc>
                <a:spcPct val="100000"/>
              </a:lnSpc>
              <a:spcBef>
                <a:spcPts val="0"/>
              </a:spcBef>
              <a:spcAft>
                <a:spcPts val="0"/>
              </a:spcAft>
              <a:buClrTx/>
              <a:buSzTx/>
              <a:buFontTx/>
              <a:buChar char="•"/>
              <a:tabLst/>
              <a:defRPr/>
            </a:pPr>
            <a:endParaRPr lang="en-US" sz="1200" b="0" baseline="0" dirty="0"/>
          </a:p>
          <a:p>
            <a:pPr marL="690143" marR="0" lvl="1" indent="-232943"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1" baseline="0" dirty="0"/>
              <a:t>Reduced petroleum consumption.</a:t>
            </a:r>
            <a:r>
              <a:rPr lang="en-US" b="1" dirty="0"/>
              <a:t> </a:t>
            </a:r>
            <a:r>
              <a:rPr lang="en-US" dirty="0"/>
              <a:t>Currently,</a:t>
            </a:r>
            <a:r>
              <a:rPr lang="en-US" baseline="0" dirty="0"/>
              <a:t> our transportation system and much of our economy runs on petroleum. In fact, transportation accounts for more than 70% of our nation’s petroleum use, with the large majority of it being used for on-road vehicles. Through Clean Cities’ portfolio of alternative fuels and advanced vehicle technologies, the program has saved more than 9.5 billion gallons of petroleum since the program’s beginning in 1993. </a:t>
            </a:r>
          </a:p>
          <a:p>
            <a:pPr marL="690143" marR="0" lvl="1" indent="-232943"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baseline="0" dirty="0"/>
          </a:p>
          <a:p>
            <a:pPr marL="690143" marR="0" lvl="1" indent="-232943"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1" baseline="0" dirty="0"/>
              <a:t>Reduced greenhouse gas, or GHG, emissions. </a:t>
            </a:r>
            <a:r>
              <a:rPr lang="en-US" dirty="0"/>
              <a:t>Transportation is also a major cause</a:t>
            </a:r>
            <a:r>
              <a:rPr lang="en-US" baseline="0" dirty="0"/>
              <a:t> of climate change and contributes to more than one quarter</a:t>
            </a:r>
            <a:r>
              <a:rPr lang="en-US" dirty="0"/>
              <a:t> of the United States’ </a:t>
            </a:r>
            <a:r>
              <a:rPr lang="en-US" baseline="0" dirty="0"/>
              <a:t>GHG emissions. Many of the solutions in the Clean Cities portfolio substantially reduce GHG emissions from vehicles, including biofuels, plug-in electric vehicles (also known as PEVs), idle reduction, and fuel efficiency. Clean Cities prevented more than 5.6 million tons of GHG emissions in 2015 alone. That’s equivalent to removing nearly 1.3 million passenger cars off the road for the year.</a:t>
            </a:r>
          </a:p>
          <a:p>
            <a:pPr marL="690143" marR="0" lvl="1" indent="-232943"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sz="1200" b="0" baseline="0" dirty="0"/>
          </a:p>
          <a:p>
            <a:pPr marL="690143" marR="0" lvl="1" indent="-232943"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1" baseline="0" dirty="0"/>
              <a:t>Reduced dependence on imported petroleum. </a:t>
            </a:r>
            <a:r>
              <a:rPr lang="en-US" baseline="0" dirty="0"/>
              <a:t>Almost 25% of the petroleum used in the United States is imported. Increasing our use of alternative fuels increases the diversity of our fuel sources, so that we don’t need to rely on petroleum alone. In addition, most alternative fuels are domestically produced, so they support our local and national economy.</a:t>
            </a:r>
          </a:p>
          <a:p>
            <a:pPr marL="690143" marR="0" lvl="1" indent="-232943" algn="l" defTabSz="457200" rtl="0" eaLnBrk="1" fontAlgn="auto" latinLnBrk="0" hangingPunct="1">
              <a:lnSpc>
                <a:spcPct val="100000"/>
              </a:lnSpc>
              <a:spcBef>
                <a:spcPts val="0"/>
              </a:spcBef>
              <a:spcAft>
                <a:spcPts val="0"/>
              </a:spcAft>
              <a:buClrTx/>
              <a:buSzTx/>
              <a:buFontTx/>
              <a:buChar char="•"/>
              <a:tabLst/>
              <a:defRPr/>
            </a:pPr>
            <a:endParaRPr lang="en-US" dirty="0">
              <a:ea typeface="ＭＳ Ｐゴシック" charset="-128"/>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B90DE4B-A05B-FD44-A7F1-2D6F133DD6DB}" type="slidenum">
              <a:rPr kumimoji="0" lang="en-US" sz="1200" b="0" i="0" u="none" strike="noStrike" kern="1200" cap="none" spc="0" normalizeH="0" baseline="0" noProof="0" smtClean="0">
                <a:ln>
                  <a:noFill/>
                </a:ln>
                <a:solidFill>
                  <a:prstClr val="black"/>
                </a:solidFill>
                <a:effectLst/>
                <a:uLnTx/>
                <a:uFillTx/>
                <a:latin typeface="Calibri" pitchFamily="-106" charset="0"/>
                <a:ea typeface="ＭＳ Ｐゴシック" pitchFamily="-10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itchFamily="-106" charset="0"/>
              <a:ea typeface="ＭＳ Ｐゴシック" pitchFamily="-106" charset="-128"/>
              <a:cs typeface="+mn-cs"/>
            </a:endParaRPr>
          </a:p>
        </p:txBody>
      </p:sp>
    </p:spTree>
    <p:extLst>
      <p:ext uri="{BB962C8B-B14F-4D97-AF65-F5344CB8AC3E}">
        <p14:creationId xmlns:p14="http://schemas.microsoft.com/office/powerpoint/2010/main" val="1337490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C50A5-D377-4510-BFE3-42CC6DDDC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596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85579" y="8694295"/>
            <a:ext cx="2972421" cy="44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nchor="b"/>
          <a:lstStyle>
            <a:lvl1pPr>
              <a:defRPr sz="3200">
                <a:solidFill>
                  <a:schemeClr val="tx1"/>
                </a:solidFill>
                <a:latin typeface="Georgia" pitchFamily="18" charset="0"/>
              </a:defRPr>
            </a:lvl1pPr>
            <a:lvl2pPr marL="742950" indent="-285750">
              <a:defRPr sz="3200">
                <a:solidFill>
                  <a:schemeClr val="tx1"/>
                </a:solidFill>
                <a:latin typeface="Georgia" pitchFamily="18" charset="0"/>
              </a:defRPr>
            </a:lvl2pPr>
            <a:lvl3pPr marL="1143000" indent="-228600">
              <a:defRPr sz="3200">
                <a:solidFill>
                  <a:schemeClr val="tx1"/>
                </a:solidFill>
                <a:latin typeface="Georgia" pitchFamily="18" charset="0"/>
              </a:defRPr>
            </a:lvl3pPr>
            <a:lvl4pPr marL="1600200" indent="-228600">
              <a:defRPr sz="3200">
                <a:solidFill>
                  <a:schemeClr val="tx1"/>
                </a:solidFill>
                <a:latin typeface="Georgia" pitchFamily="18" charset="0"/>
              </a:defRPr>
            </a:lvl4pPr>
            <a:lvl5pPr marL="2057400" indent="-228600">
              <a:defRPr sz="3200">
                <a:solidFill>
                  <a:schemeClr val="tx1"/>
                </a:solidFill>
                <a:latin typeface="Georgia" pitchFamily="18" charset="0"/>
              </a:defRPr>
            </a:lvl5pPr>
            <a:lvl6pPr marL="2514600" indent="-228600" eaLnBrk="0" fontAlgn="base" hangingPunct="0">
              <a:spcBef>
                <a:spcPct val="0"/>
              </a:spcBef>
              <a:spcAft>
                <a:spcPct val="0"/>
              </a:spcAft>
              <a:defRPr sz="3200">
                <a:solidFill>
                  <a:schemeClr val="tx1"/>
                </a:solidFill>
                <a:latin typeface="Georgia" pitchFamily="18" charset="0"/>
              </a:defRPr>
            </a:lvl6pPr>
            <a:lvl7pPr marL="2971800" indent="-228600" eaLnBrk="0" fontAlgn="base" hangingPunct="0">
              <a:spcBef>
                <a:spcPct val="0"/>
              </a:spcBef>
              <a:spcAft>
                <a:spcPct val="0"/>
              </a:spcAft>
              <a:defRPr sz="3200">
                <a:solidFill>
                  <a:schemeClr val="tx1"/>
                </a:solidFill>
                <a:latin typeface="Georgia" pitchFamily="18" charset="0"/>
              </a:defRPr>
            </a:lvl7pPr>
            <a:lvl8pPr marL="3429000" indent="-228600" eaLnBrk="0" fontAlgn="base" hangingPunct="0">
              <a:spcBef>
                <a:spcPct val="0"/>
              </a:spcBef>
              <a:spcAft>
                <a:spcPct val="0"/>
              </a:spcAft>
              <a:defRPr sz="3200">
                <a:solidFill>
                  <a:schemeClr val="tx1"/>
                </a:solidFill>
                <a:latin typeface="Georgia" pitchFamily="18" charset="0"/>
              </a:defRPr>
            </a:lvl8pPr>
            <a:lvl9pPr marL="3886200" indent="-228600" eaLnBrk="0" fontAlgn="base" hangingPunct="0">
              <a:spcBef>
                <a:spcPct val="0"/>
              </a:spcBef>
              <a:spcAft>
                <a:spcPct val="0"/>
              </a:spcAft>
              <a:defRPr sz="3200">
                <a:solidFill>
                  <a:schemeClr val="tx1"/>
                </a:solidFill>
                <a:latin typeface="Georgia" pitchFamily="18" charset="0"/>
              </a:defRPr>
            </a:lvl9pPr>
          </a:lstStyle>
          <a:p>
            <a:pPr algn="r" eaLnBrk="0" fontAlgn="base" hangingPunct="0">
              <a:spcBef>
                <a:spcPct val="0"/>
              </a:spcBef>
              <a:spcAft>
                <a:spcPct val="0"/>
              </a:spcAft>
            </a:pPr>
            <a:fld id="{AACCCE8A-5CB3-4F39-AA31-6B48F2851AA3}" type="slidenum">
              <a:rPr lang="en-US" sz="1200">
                <a:solidFill>
                  <a:prstClr val="black"/>
                </a:solidFill>
              </a:rPr>
              <a:pPr algn="r" eaLnBrk="0" fontAlgn="base" hangingPunct="0">
                <a:spcBef>
                  <a:spcPct val="0"/>
                </a:spcBef>
                <a:spcAft>
                  <a:spcPct val="0"/>
                </a:spcAft>
              </a:pPr>
              <a:t>33</a:t>
            </a:fld>
            <a:endParaRPr lang="en-US" sz="1200" dirty="0">
              <a:solidFill>
                <a:prstClr val="black"/>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180585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kern="1200" dirty="0">
                <a:solidFill>
                  <a:schemeClr val="tx1"/>
                </a:solidFill>
                <a:effectLst/>
                <a:latin typeface="+mn-lt"/>
                <a:ea typeface="+mn-ea"/>
                <a:cs typeface="+mn-cs"/>
              </a:rPr>
              <a:t>Over the years, Clean Cities has kept up with a rapidly changing industry on its mission to cut petroleum use. The program’s activities fall under a trifecta of strategies:</a:t>
            </a:r>
          </a:p>
          <a:p>
            <a:pPr marL="628650" lvl="1" indent="-171450">
              <a:buFont typeface="Arial" pitchFamily="34" charset="0"/>
              <a:buChar char="•"/>
            </a:pPr>
            <a:endParaRPr lang="en-US" sz="1200" b="1"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n-US" sz="1200" b="1" kern="1200" dirty="0">
                <a:solidFill>
                  <a:schemeClr val="tx1"/>
                </a:solidFill>
                <a:effectLst/>
                <a:latin typeface="+mn-lt"/>
                <a:ea typeface="+mn-ea"/>
                <a:cs typeface="+mn-cs"/>
              </a:rPr>
              <a:t>Replace</a:t>
            </a:r>
            <a:r>
              <a:rPr lang="en-US" sz="1200" b="0" kern="1200" dirty="0">
                <a:solidFill>
                  <a:schemeClr val="tx1"/>
                </a:solidFill>
                <a:effectLst/>
                <a:latin typeface="+mn-lt"/>
                <a:ea typeface="+mn-ea"/>
                <a:cs typeface="+mn-cs"/>
              </a:rPr>
              <a:t> petroleum with alternative and renewable fuels, including biodiesel, electricity, ethanol, hydrogen, natural gas, propane, and other fuels;</a:t>
            </a:r>
          </a:p>
          <a:p>
            <a:pPr marL="628650" lvl="1" indent="-171450">
              <a:buFont typeface="Courier New" panose="02070309020205020404" pitchFamily="49" charset="0"/>
              <a:buChar char="o"/>
            </a:pPr>
            <a:endParaRPr lang="en-US" sz="1200" b="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n-US" sz="1200" b="1" kern="1200" dirty="0">
                <a:solidFill>
                  <a:schemeClr val="tx1"/>
                </a:solidFill>
                <a:effectLst/>
                <a:latin typeface="+mn-lt"/>
                <a:ea typeface="+mn-ea"/>
                <a:cs typeface="+mn-cs"/>
              </a:rPr>
              <a:t>Reduce</a:t>
            </a:r>
            <a:r>
              <a:rPr lang="en-US" sz="1200" b="0" kern="1200" dirty="0">
                <a:solidFill>
                  <a:schemeClr val="tx1"/>
                </a:solidFill>
                <a:effectLst/>
                <a:latin typeface="+mn-lt"/>
                <a:ea typeface="+mn-ea"/>
                <a:cs typeface="+mn-cs"/>
              </a:rPr>
              <a:t> petroleum consumption through smarter driving practices and fuel economy improvements; and </a:t>
            </a:r>
          </a:p>
          <a:p>
            <a:pPr marL="628650" lvl="1" indent="-171450">
              <a:buFont typeface="Courier New" panose="02070309020205020404" pitchFamily="49" charset="0"/>
              <a:buChar char="o"/>
            </a:pPr>
            <a:endParaRPr lang="en-US" sz="1200" b="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n-US" sz="1200" b="1" kern="1200" dirty="0">
                <a:solidFill>
                  <a:schemeClr val="tx1"/>
                </a:solidFill>
                <a:effectLst/>
                <a:latin typeface="+mn-lt"/>
                <a:ea typeface="+mn-ea"/>
                <a:cs typeface="+mn-cs"/>
              </a:rPr>
              <a:t>Eliminate</a:t>
            </a:r>
            <a:r>
              <a:rPr lang="en-US" sz="1200" b="0" kern="1200" dirty="0">
                <a:solidFill>
                  <a:schemeClr val="tx1"/>
                </a:solidFill>
                <a:effectLst/>
                <a:latin typeface="+mn-lt"/>
                <a:ea typeface="+mn-ea"/>
                <a:cs typeface="+mn-cs"/>
              </a:rPr>
              <a:t> petroleum use through idle reduction and other fuel-saving technologies and practices.</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B90DE4B-A05B-FD44-A7F1-2D6F133DD6DB}" type="slidenum">
              <a:rPr kumimoji="0" lang="en-US" sz="1200" b="0" i="0" u="none" strike="noStrike" kern="1200" cap="none" spc="0" normalizeH="0" baseline="0" noProof="0" smtClean="0">
                <a:ln>
                  <a:noFill/>
                </a:ln>
                <a:solidFill>
                  <a:srgbClr val="000000"/>
                </a:solidFill>
                <a:effectLst/>
                <a:uLnTx/>
                <a:uFillTx/>
                <a:latin typeface="Georgia"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Georgia" pitchFamily="18" charset="0"/>
              <a:ea typeface="+mn-ea"/>
              <a:cs typeface="+mn-cs"/>
            </a:endParaRPr>
          </a:p>
        </p:txBody>
      </p:sp>
    </p:spTree>
    <p:extLst>
      <p:ext uri="{BB962C8B-B14F-4D97-AF65-F5344CB8AC3E}">
        <p14:creationId xmlns:p14="http://schemas.microsoft.com/office/powerpoint/2010/main" val="3625214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US" sz="1800" dirty="0">
                <a:effectLst/>
                <a:latin typeface="Calibri" panose="020F0502020204030204" pitchFamily="34" charset="0"/>
                <a:ea typeface="Calibri" panose="020F0502020204030204" pitchFamily="34" charset="0"/>
              </a:rPr>
              <a:t>Strong partnerships with </a:t>
            </a:r>
            <a:r>
              <a:rPr lang="en-US" sz="1800" dirty="0">
                <a:effectLst/>
                <a:latin typeface="Calibri" panose="020F0502020204030204" pitchFamily="34" charset="0"/>
                <a:ea typeface="Calibri" panose="020F0502020204030204" pitchFamily="34" charset="0"/>
                <a:cs typeface="Calibri" panose="020F0502020204030204" pitchFamily="34" charset="0"/>
              </a:rPr>
              <a:t>public and private transportation stakeholders</a:t>
            </a:r>
            <a:r>
              <a:rPr lang="en-US" sz="1800" dirty="0">
                <a:effectLst/>
                <a:latin typeface="Calibri" panose="020F0502020204030204" pitchFamily="34" charset="0"/>
                <a:ea typeface="Calibri" panose="020F0502020204030204" pitchFamily="34" charset="0"/>
              </a:rPr>
              <a:t> has enabled the Clean Cities Coalition Network to achieve remarkable results over the years. </a:t>
            </a:r>
            <a:r>
              <a:rPr lang="en-US" sz="1800" dirty="0">
                <a:effectLst/>
                <a:latin typeface="Calibri" panose="020F0502020204030204" pitchFamily="34" charset="0"/>
                <a:ea typeface="Calibri" panose="020F0502020204030204" pitchFamily="34" charset="0"/>
                <a:cs typeface="Times New Roman" panose="02020603050405020304" pitchFamily="18" charset="0"/>
              </a:rPr>
              <a:t>Clean Cities coalitions provide data that are combined and measured as energy use impact (EUI) in gasoline gallon equivalents (GGE). EUI is a metric that measures progress in both energy savings from efficiency projects and increased fuel diversity through the use of domestic alternative fuels. Both components provide consumers and businesses with more energy choices and support DOE’s mission to pursue more secure, reliable, and affordable energy choices.</a:t>
            </a:r>
          </a:p>
          <a:p>
            <a:pPr marL="0" marR="0">
              <a:lnSpc>
                <a:spcPct val="107000"/>
              </a:lnSpc>
              <a:spcBef>
                <a:spcPts val="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kern="1200" dirty="0">
                <a:solidFill>
                  <a:srgbClr val="000000"/>
                </a:solidFill>
                <a:effectLst/>
                <a:ea typeface="+mn-ea"/>
                <a:cs typeface="Calibri" panose="020F0502020204030204" pitchFamily="34" charset="0"/>
              </a:rPr>
              <a:t>In 2019, Clean Cities coalition activities resulted in an EUI of over 1 billion GGE, comprised of net alternative fuels used and energy savings from efficiency projects. This makes for a cumulative impact in energy use equal to nearly 11 billion gasoline gallon equivalents.</a:t>
            </a:r>
            <a:endParaRPr lang="en-US" dirty="0">
              <a:effectLst/>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kern="1200" dirty="0">
                <a:solidFill>
                  <a:srgbClr val="000000"/>
                </a:solidFill>
                <a:effectLst/>
                <a:ea typeface="+mn-ea"/>
                <a:cs typeface="Calibri" panose="020F0502020204030204" pitchFamily="34" charset="0"/>
              </a:rPr>
              <a:t>Additionally, Clean Cities is responsible for helping to place more than a million alternative fuel vehicles (also known as AFVs) on the road in 2019.</a:t>
            </a:r>
            <a:endParaRPr lang="en-US" dirty="0">
              <a:effectLst/>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dirty="0">
                <a:effectLst/>
                <a:ea typeface="Times New Roman" panose="02020603050405020304" pitchFamily="18" charset="0"/>
                <a:cs typeface="Calibri" panose="020F0502020204030204" pitchFamily="34" charset="0"/>
              </a:rPr>
              <a:t>Fuel economy improvement projects like telematics, driver training, and outfitting fleets with idle reduction equipment have saved 89 million GGEs of energy in 2019 alone.</a:t>
            </a:r>
          </a:p>
          <a:p>
            <a:pPr marL="342900" marR="0" lvl="0" indent="-342900">
              <a:spcBef>
                <a:spcPts val="0"/>
              </a:spcBef>
              <a:spcAft>
                <a:spcPts val="0"/>
              </a:spcAft>
              <a:buFont typeface="Arial" panose="020B0604020202020204" pitchFamily="34" charset="0"/>
              <a:buChar char="•"/>
            </a:pPr>
            <a:endParaRPr lang="en-US" dirty="0">
              <a:effectLs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rgbClr val="000000"/>
                </a:solidFill>
                <a:effectLst/>
                <a:latin typeface="Calibri" panose="020F0502020204030204" pitchFamily="34" charset="0"/>
                <a:ea typeface="+mn-ea"/>
                <a:cs typeface="+mn-cs"/>
              </a:rPr>
              <a:t>The Vehicle Technologies Office regularly encourages applicants to partner with Clean Cities on proposals that deepen the impact of Clean Cities, which presents a great opportunity for stakeholders to contribute to innovative projects. VTO typically releases funding opportunities at least once a year, including funding for a variety of Technology Integration projects.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59FB4-F9EF-4AB0-99C5-B7F0A1244D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097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aseline="0" dirty="0"/>
          </a:p>
          <a:p>
            <a:pPr marL="171450" indent="-171450">
              <a:buFont typeface="Arial" pitchFamily="34" charset="0"/>
              <a:buChar char="•"/>
            </a:pPr>
            <a:r>
              <a:rPr lang="en-US" dirty="0"/>
              <a:t>So, let’s talk more</a:t>
            </a:r>
            <a:r>
              <a:rPr lang="en-US" baseline="0" dirty="0"/>
              <a:t> about the first node in the web that I showed you earlier in the presentation</a:t>
            </a:r>
            <a:r>
              <a:rPr lang="en-US" baseline="0" dirty="0">
                <a:solidFill>
                  <a:schemeClr val="tx1"/>
                </a:solidFill>
                <a:ea typeface="ＭＳ Ｐゴシック" charset="-128"/>
              </a:rPr>
              <a:t>—</a:t>
            </a:r>
            <a:r>
              <a:rPr lang="en-US" baseline="0" dirty="0"/>
              <a:t>about partnerships</a:t>
            </a:r>
            <a:r>
              <a:rPr lang="en-US" baseline="0" dirty="0">
                <a:solidFill>
                  <a:schemeClr val="tx1"/>
                </a:solidFill>
                <a:ea typeface="ＭＳ Ｐゴシック" charset="-128"/>
              </a:rPr>
              <a:t>—</a:t>
            </a:r>
            <a:r>
              <a:rPr lang="en-US" baseline="0" dirty="0"/>
              <a:t>specifically, local partnerships. </a:t>
            </a:r>
            <a:r>
              <a:rPr lang="en-US" dirty="0"/>
              <a:t>Nearly 100 local coalitions serve as the foundation of the Clean Cities program by working to cut petroleum use in communities across the country. About 82% of</a:t>
            </a:r>
            <a:r>
              <a:rPr lang="en-US" baseline="0" dirty="0"/>
              <a:t> the total U.S. population lives inside Clean Cities coalition boundaries. Additionally, Clean Cities is responsible for helping to place more than 900,000 alternative fuel vehicles (also known as AFVs) on the road as of 2018.</a:t>
            </a:r>
            <a:endParaRPr lang="en-US" dirty="0"/>
          </a:p>
          <a:p>
            <a:pPr marL="171450" indent="-171450">
              <a:buFont typeface="Arial" pitchFamily="34" charset="0"/>
              <a:buChar char="•"/>
            </a:pPr>
            <a:endParaRPr lang="en-US" dirty="0">
              <a:solidFill>
                <a:schemeClr val="tx1"/>
              </a:solidFill>
            </a:endParaRPr>
          </a:p>
          <a:p>
            <a:pPr marL="171450" indent="-171450">
              <a:buFont typeface="Arial" pitchFamily="34" charset="0"/>
              <a:buChar char="•"/>
            </a:pPr>
            <a:r>
              <a:rPr lang="en-US" dirty="0">
                <a:solidFill>
                  <a:schemeClr val="tx1"/>
                </a:solidFill>
              </a:rPr>
              <a:t>Each coalition is led by an on-the-ground Clean Cities coordinator</a:t>
            </a:r>
            <a:r>
              <a:rPr lang="en-US" baseline="0" dirty="0">
                <a:solidFill>
                  <a:schemeClr val="tx1"/>
                </a:solidFill>
              </a:rPr>
              <a:t> [like me] </a:t>
            </a:r>
            <a:r>
              <a:rPr lang="en-US" dirty="0">
                <a:solidFill>
                  <a:schemeClr val="tx1"/>
                </a:solidFill>
              </a:rPr>
              <a:t>who tailors projects and activities to capitalize on the unique opportunities in their region.</a:t>
            </a:r>
          </a:p>
          <a:p>
            <a:pPr marL="171450" indent="-171450">
              <a:buFont typeface="Arial" pitchFamily="34" charset="0"/>
              <a:buChar char="•"/>
            </a:pPr>
            <a:endParaRPr lang="en-US" dirty="0">
              <a:solidFill>
                <a:schemeClr val="tx1"/>
              </a:solidFill>
            </a:endParaRPr>
          </a:p>
          <a:p>
            <a:pPr marL="174708" indent="-174708">
              <a:lnSpc>
                <a:spcPct val="115000"/>
              </a:lnSpc>
              <a:spcBef>
                <a:spcPct val="0"/>
              </a:spcBef>
              <a:buFont typeface="Arial" panose="020B0604020202020204" pitchFamily="34" charset="0"/>
              <a:buChar char="•"/>
            </a:pPr>
            <a:r>
              <a:rPr lang="en-US" dirty="0">
                <a:solidFill>
                  <a:schemeClr val="tx1"/>
                </a:solidFill>
                <a:ea typeface="ＭＳ Ｐゴシック" charset="-128"/>
              </a:rPr>
              <a:t>Coordinators serve</a:t>
            </a:r>
            <a:r>
              <a:rPr lang="en-US" baseline="0" dirty="0">
                <a:solidFill>
                  <a:schemeClr val="tx1"/>
                </a:solidFill>
                <a:ea typeface="ＭＳ Ｐゴシック" charset="-128"/>
              </a:rPr>
              <a:t> as</a:t>
            </a:r>
            <a:r>
              <a:rPr lang="en-US" dirty="0">
                <a:solidFill>
                  <a:schemeClr val="tx1"/>
                </a:solidFill>
                <a:ea typeface="ＭＳ Ｐゴシック" charset="-128"/>
              </a:rPr>
              <a:t> both educators and </a:t>
            </a:r>
            <a:r>
              <a:rPr lang="en-US" baseline="0" dirty="0">
                <a:solidFill>
                  <a:schemeClr val="tx1"/>
                </a:solidFill>
                <a:ea typeface="ＭＳ Ｐゴシック" charset="-128"/>
              </a:rPr>
              <a:t>problem solvers for their stakeholders.</a:t>
            </a:r>
          </a:p>
          <a:p>
            <a:pPr marL="174708" indent="-174708">
              <a:lnSpc>
                <a:spcPct val="115000"/>
              </a:lnSpc>
              <a:spcBef>
                <a:spcPct val="0"/>
              </a:spcBef>
              <a:buFont typeface="Arial" panose="020B0604020202020204" pitchFamily="34" charset="0"/>
              <a:buChar char="•"/>
            </a:pPr>
            <a:endParaRPr lang="en-US" baseline="0" dirty="0">
              <a:solidFill>
                <a:srgbClr val="FF0000"/>
              </a:solidFill>
              <a:ea typeface="ＭＳ Ｐゴシック" charset="-128"/>
            </a:endParaRPr>
          </a:p>
        </p:txBody>
      </p:sp>
    </p:spTree>
    <p:extLst>
      <p:ext uri="{BB962C8B-B14F-4D97-AF65-F5344CB8AC3E}">
        <p14:creationId xmlns:p14="http://schemas.microsoft.com/office/powerpoint/2010/main" val="2727822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Georgia" pitchFamily="18" charset="0"/>
              </a:defRPr>
            </a:lvl1pPr>
            <a:lvl2pPr marL="742950" indent="-285750">
              <a:defRPr sz="3200">
                <a:solidFill>
                  <a:schemeClr val="tx1"/>
                </a:solidFill>
                <a:latin typeface="Georgia" pitchFamily="18" charset="0"/>
              </a:defRPr>
            </a:lvl2pPr>
            <a:lvl3pPr marL="1143000" indent="-228600">
              <a:defRPr sz="3200">
                <a:solidFill>
                  <a:schemeClr val="tx1"/>
                </a:solidFill>
                <a:latin typeface="Georgia" pitchFamily="18" charset="0"/>
              </a:defRPr>
            </a:lvl3pPr>
            <a:lvl4pPr marL="1600200" indent="-228600">
              <a:defRPr sz="3200">
                <a:solidFill>
                  <a:schemeClr val="tx1"/>
                </a:solidFill>
                <a:latin typeface="Georgia" pitchFamily="18" charset="0"/>
              </a:defRPr>
            </a:lvl4pPr>
            <a:lvl5pPr marL="2057400" indent="-228600">
              <a:defRPr sz="3200">
                <a:solidFill>
                  <a:schemeClr val="tx1"/>
                </a:solidFill>
                <a:latin typeface="Georgia" pitchFamily="18" charset="0"/>
              </a:defRPr>
            </a:lvl5pPr>
            <a:lvl6pPr marL="2514600" indent="-228600" eaLnBrk="0" fontAlgn="base" hangingPunct="0">
              <a:spcBef>
                <a:spcPct val="0"/>
              </a:spcBef>
              <a:spcAft>
                <a:spcPct val="0"/>
              </a:spcAft>
              <a:defRPr sz="3200">
                <a:solidFill>
                  <a:schemeClr val="tx1"/>
                </a:solidFill>
                <a:latin typeface="Georgia" pitchFamily="18" charset="0"/>
              </a:defRPr>
            </a:lvl6pPr>
            <a:lvl7pPr marL="2971800" indent="-228600" eaLnBrk="0" fontAlgn="base" hangingPunct="0">
              <a:spcBef>
                <a:spcPct val="0"/>
              </a:spcBef>
              <a:spcAft>
                <a:spcPct val="0"/>
              </a:spcAft>
              <a:defRPr sz="3200">
                <a:solidFill>
                  <a:schemeClr val="tx1"/>
                </a:solidFill>
                <a:latin typeface="Georgia" pitchFamily="18" charset="0"/>
              </a:defRPr>
            </a:lvl7pPr>
            <a:lvl8pPr marL="3429000" indent="-228600" eaLnBrk="0" fontAlgn="base" hangingPunct="0">
              <a:spcBef>
                <a:spcPct val="0"/>
              </a:spcBef>
              <a:spcAft>
                <a:spcPct val="0"/>
              </a:spcAft>
              <a:defRPr sz="3200">
                <a:solidFill>
                  <a:schemeClr val="tx1"/>
                </a:solidFill>
                <a:latin typeface="Georgia" pitchFamily="18" charset="0"/>
              </a:defRPr>
            </a:lvl8pPr>
            <a:lvl9pPr marL="3886200" indent="-228600" eaLnBrk="0" fontAlgn="base" hangingPunct="0">
              <a:spcBef>
                <a:spcPct val="0"/>
              </a:spcBef>
              <a:spcAft>
                <a:spcPct val="0"/>
              </a:spcAft>
              <a:defRPr sz="3200">
                <a:solidFill>
                  <a:schemeClr val="tx1"/>
                </a:solidFill>
                <a:latin typeface="Georgia" pitchFamily="18" charset="0"/>
              </a:defRPr>
            </a:lvl9pPr>
          </a:lstStyle>
          <a:p>
            <a:fld id="{C26EDFA7-F681-4AB9-B6D6-9472B5FB6D07}" type="slidenum">
              <a:rPr lang="en-US" sz="1200">
                <a:solidFill>
                  <a:prstClr val="black"/>
                </a:solidFill>
              </a:rPr>
              <a:pPr/>
              <a:t>8</a:t>
            </a:fld>
            <a:endParaRPr lang="en-US" sz="120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237143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Private; utilities; universities, School Districts, industries;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DC50A5-D377-4510-BFE3-42CC6DDDC309}" type="slidenum">
              <a:rPr kumimoji="0" lang="en-US" sz="1200" b="0" i="0" u="none" strike="noStrike" kern="1200" cap="none" spc="0" normalizeH="0" baseline="0" noProof="0" smtClean="0">
                <a:ln>
                  <a:noFill/>
                </a:ln>
                <a:solidFill>
                  <a:srgbClr val="000000"/>
                </a:solidFill>
                <a:effectLst/>
                <a:uLnTx/>
                <a:uFillTx/>
                <a:latin typeface="Georgia"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Georgia" pitchFamily="18" charset="0"/>
              <a:ea typeface="+mn-ea"/>
              <a:cs typeface="+mn-cs"/>
            </a:endParaRPr>
          </a:p>
        </p:txBody>
      </p:sp>
    </p:spTree>
    <p:extLst>
      <p:ext uri="{BB962C8B-B14F-4D97-AF65-F5344CB8AC3E}">
        <p14:creationId xmlns:p14="http://schemas.microsoft.com/office/powerpoint/2010/main" val="3318426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Private; utilities; universities, School Districts industries;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DC50A5-D377-4510-BFE3-42CC6DDDC309}" type="slidenum">
              <a:rPr kumimoji="0" lang="en-US" sz="1200" b="0" i="0" u="none" strike="noStrike" kern="1200" cap="none" spc="0" normalizeH="0" baseline="0" noProof="0" smtClean="0">
                <a:ln>
                  <a:noFill/>
                </a:ln>
                <a:solidFill>
                  <a:srgbClr val="000000"/>
                </a:solidFill>
                <a:effectLst/>
                <a:uLnTx/>
                <a:uFillTx/>
                <a:latin typeface="Georgia"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Georgia" pitchFamily="18" charset="0"/>
              <a:ea typeface="+mn-ea"/>
              <a:cs typeface="+mn-cs"/>
            </a:endParaRPr>
          </a:p>
        </p:txBody>
      </p:sp>
    </p:spTree>
    <p:extLst>
      <p:ext uri="{BB962C8B-B14F-4D97-AF65-F5344CB8AC3E}">
        <p14:creationId xmlns:p14="http://schemas.microsoft.com/office/powerpoint/2010/main" val="27675139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Master" Target="../slideMasters/slideMaster4.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3891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4"/>
          <p:cNvSpPr>
            <a:spLocks noGrp="1" noChangeArrowheads="1"/>
          </p:cNvSpPr>
          <p:nvPr>
            <p:ph type="dt" sz="half" idx="10"/>
          </p:nvPr>
        </p:nvSpPr>
        <p:spPr/>
        <p:txBody>
          <a:bodyPr/>
          <a:lstStyle>
            <a:lvl1pPr>
              <a:defRPr smtClean="0"/>
            </a:lvl1pPr>
          </a:lstStyle>
          <a:p>
            <a:pPr>
              <a:defRPr/>
            </a:pPr>
            <a:endParaRPr lang="en-US" dirty="0"/>
          </a:p>
        </p:txBody>
      </p:sp>
      <p:sp>
        <p:nvSpPr>
          <p:cNvPr id="6" name="Rectangle 5"/>
          <p:cNvSpPr>
            <a:spLocks noGrp="1" noChangeArrowheads="1"/>
          </p:cNvSpPr>
          <p:nvPr>
            <p:ph type="ftr" sz="quarter" idx="11"/>
          </p:nvPr>
        </p:nvSpPr>
        <p:spPr/>
        <p:txBody>
          <a:bodyPr/>
          <a:lstStyle>
            <a:lvl1pPr>
              <a:defRPr smtClean="0"/>
            </a:lvl1pPr>
          </a:lstStyle>
          <a:p>
            <a:pPr>
              <a:defRPr/>
            </a:pPr>
            <a:endParaRPr lang="en-US" dirty="0"/>
          </a:p>
        </p:txBody>
      </p:sp>
      <p:sp>
        <p:nvSpPr>
          <p:cNvPr id="7" name="Slide Number Placeholder 6"/>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Times" pitchFamily="18" charset="0"/>
              </a:defRPr>
            </a:lvl1pPr>
          </a:lstStyle>
          <a:p>
            <a:pPr>
              <a:defRPr/>
            </a:pPr>
            <a:fld id="{534154B5-4B7A-49E0-A7D8-38DE0A66DD2A}" type="slidenum">
              <a:rPr lang="en-US"/>
              <a:pPr>
                <a:defRPr/>
              </a:pPr>
              <a:t>‹#›</a:t>
            </a:fld>
            <a:endParaRPr lang="en-US" dirty="0"/>
          </a:p>
        </p:txBody>
      </p:sp>
    </p:spTree>
    <p:extLst>
      <p:ext uri="{BB962C8B-B14F-4D97-AF65-F5344CB8AC3E}">
        <p14:creationId xmlns:p14="http://schemas.microsoft.com/office/powerpoint/2010/main" val="98891488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84210085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1143000"/>
            <a:ext cx="1962150" cy="3657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143000"/>
            <a:ext cx="5734050" cy="3657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64309688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13" name="Picture 12" descr="Flex Fue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61815" y="3008431"/>
            <a:ext cx="2212848" cy="2084832"/>
          </a:xfrm>
          <a:prstGeom prst="rect">
            <a:avLst/>
          </a:prstGeom>
        </p:spPr>
      </p:pic>
      <p:sp>
        <p:nvSpPr>
          <p:cNvPr id="8" name="Rectangle 7"/>
          <p:cNvSpPr/>
          <p:nvPr userDrawn="1"/>
        </p:nvSpPr>
        <p:spPr>
          <a:xfrm>
            <a:off x="0" y="0"/>
            <a:ext cx="9144000" cy="927100"/>
          </a:xfrm>
          <a:prstGeom prst="rect">
            <a:avLst/>
          </a:prstGeom>
          <a:solidFill>
            <a:srgbClr val="00425D"/>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9" name="Rectangle 8"/>
          <p:cNvSpPr/>
          <p:nvPr userDrawn="1"/>
        </p:nvSpPr>
        <p:spPr>
          <a:xfrm>
            <a:off x="0" y="6456363"/>
            <a:ext cx="9153144" cy="401637"/>
          </a:xfrm>
          <a:prstGeom prst="rect">
            <a:avLst/>
          </a:prstGeom>
          <a:solidFill>
            <a:srgbClr val="00425D"/>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0" name="Rectangle 9"/>
          <p:cNvSpPr/>
          <p:nvPr userDrawn="1"/>
        </p:nvSpPr>
        <p:spPr>
          <a:xfrm flipH="1">
            <a:off x="0" y="5092700"/>
            <a:ext cx="4572000" cy="1363663"/>
          </a:xfrm>
          <a:prstGeom prst="rect">
            <a:avLst/>
          </a:prstGeom>
          <a:solidFill>
            <a:srgbClr val="0099CC"/>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2" name="Rectangle 11"/>
          <p:cNvSpPr/>
          <p:nvPr userDrawn="1"/>
        </p:nvSpPr>
        <p:spPr>
          <a:xfrm flipH="1">
            <a:off x="4555613" y="5092700"/>
            <a:ext cx="4597085" cy="1363663"/>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pic>
        <p:nvPicPr>
          <p:cNvPr id="17" name="Picture 32" descr="doe_logo_ppt.png"/>
          <p:cNvPicPr>
            <a:picLocks noChangeAspect="1"/>
          </p:cNvPicPr>
          <p:nvPr userDrawn="1"/>
        </p:nvPicPr>
        <p:blipFill>
          <a:blip r:embed="rId3"/>
          <a:srcRect/>
          <a:stretch>
            <a:fillRect/>
          </a:stretch>
        </p:blipFill>
        <p:spPr bwMode="auto">
          <a:xfrm>
            <a:off x="6121400" y="288925"/>
            <a:ext cx="2743200" cy="412750"/>
          </a:xfrm>
          <a:prstGeom prst="rect">
            <a:avLst/>
          </a:prstGeom>
          <a:noFill/>
          <a:ln w="9525">
            <a:noFill/>
            <a:miter lim="800000"/>
            <a:headEnd/>
            <a:tailEnd/>
          </a:ln>
        </p:spPr>
      </p:pic>
      <p:sp>
        <p:nvSpPr>
          <p:cNvPr id="18" name="Title 1"/>
          <p:cNvSpPr>
            <a:spLocks noGrp="1"/>
          </p:cNvSpPr>
          <p:nvPr>
            <p:ph type="ctrTitle" hasCustomPrompt="1"/>
          </p:nvPr>
        </p:nvSpPr>
        <p:spPr>
          <a:xfrm>
            <a:off x="202680" y="243047"/>
            <a:ext cx="5626620" cy="603505"/>
          </a:xfrm>
          <a:prstGeom prst="rect">
            <a:avLst/>
          </a:prstGeom>
        </p:spPr>
        <p:txBody>
          <a:bodyPr lIns="0" rIns="0" anchor="ctr" anchorCtr="0">
            <a:normAutofit/>
          </a:bodyPr>
          <a:lstStyle>
            <a:lvl1pPr algn="l">
              <a:defRPr sz="2000" b="0">
                <a:solidFill>
                  <a:srgbClr val="FFFFFF"/>
                </a:solidFill>
                <a:latin typeface="+mj-lt"/>
                <a:cs typeface="Arial"/>
              </a:defRPr>
            </a:lvl1pPr>
          </a:lstStyle>
          <a:p>
            <a:r>
              <a:rPr lang="en-US" dirty="0"/>
              <a:t>PROGRAM NAME (CAPS)</a:t>
            </a:r>
          </a:p>
        </p:txBody>
      </p:sp>
      <p:sp>
        <p:nvSpPr>
          <p:cNvPr id="19" name="Subtitle 2"/>
          <p:cNvSpPr>
            <a:spLocks noGrp="1"/>
          </p:cNvSpPr>
          <p:nvPr>
            <p:ph type="subTitle" idx="1" hasCustomPrompt="1"/>
          </p:nvPr>
        </p:nvSpPr>
        <p:spPr>
          <a:xfrm>
            <a:off x="163046" y="5253120"/>
            <a:ext cx="4382300" cy="1175040"/>
          </a:xfrm>
          <a:prstGeom prst="rect">
            <a:avLst/>
          </a:prstGeom>
        </p:spPr>
        <p:txBody>
          <a:bodyPr>
            <a:normAutofit/>
          </a:bodyPr>
          <a:lstStyle>
            <a:lvl1pPr marL="0" indent="0" algn="l">
              <a:buNone/>
              <a:defRPr sz="2400" b="1" i="0">
                <a:solidFill>
                  <a:srgbClr val="FFFFFF"/>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Title</a:t>
            </a:r>
          </a:p>
        </p:txBody>
      </p:sp>
      <p:sp>
        <p:nvSpPr>
          <p:cNvPr id="20" name="Text Placeholder 17"/>
          <p:cNvSpPr>
            <a:spLocks noGrp="1"/>
          </p:cNvSpPr>
          <p:nvPr>
            <p:ph type="body" sz="quarter" idx="10" hasCustomPrompt="1"/>
          </p:nvPr>
        </p:nvSpPr>
        <p:spPr>
          <a:xfrm>
            <a:off x="4776303" y="5247265"/>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dirty="0"/>
              <a:t>Presenter </a:t>
            </a:r>
            <a:r>
              <a:rPr lang="en-US" noProof="0" dirty="0" err="1"/>
              <a:t>Name(s</a:t>
            </a:r>
            <a:r>
              <a:rPr lang="en-US" noProof="0" dirty="0"/>
              <a:t>)</a:t>
            </a:r>
          </a:p>
        </p:txBody>
      </p:sp>
      <p:sp>
        <p:nvSpPr>
          <p:cNvPr id="21" name="Text Placeholder 22"/>
          <p:cNvSpPr>
            <a:spLocks noGrp="1"/>
          </p:cNvSpPr>
          <p:nvPr>
            <p:ph type="body" sz="quarter" idx="12"/>
          </p:nvPr>
        </p:nvSpPr>
        <p:spPr>
          <a:xfrm>
            <a:off x="4776252" y="5584690"/>
            <a:ext cx="4180863"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hasCustomPrompt="1"/>
          </p:nvPr>
        </p:nvSpPr>
        <p:spPr>
          <a:xfrm>
            <a:off x="168100" y="5672913"/>
            <a:ext cx="1390650"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dirty="0"/>
              <a:t>Date</a:t>
            </a:r>
          </a:p>
        </p:txBody>
      </p:sp>
      <p:grpSp>
        <p:nvGrpSpPr>
          <p:cNvPr id="28" name="Group 27"/>
          <p:cNvGrpSpPr/>
          <p:nvPr userDrawn="1"/>
        </p:nvGrpSpPr>
        <p:grpSpPr>
          <a:xfrm>
            <a:off x="-1" y="898281"/>
            <a:ext cx="9144001" cy="55570"/>
            <a:chOff x="-1" y="656981"/>
            <a:chExt cx="9144001" cy="55570"/>
          </a:xfrm>
        </p:grpSpPr>
        <p:sp>
          <p:nvSpPr>
            <p:cNvPr id="29" name="Rectangle 28"/>
            <p:cNvSpPr/>
            <p:nvPr userDrawn="1"/>
          </p:nvSpPr>
          <p:spPr bwMode="auto">
            <a:xfrm flipH="1" flipV="1">
              <a:off x="-1" y="656982"/>
              <a:ext cx="4268788" cy="54864"/>
            </a:xfrm>
            <a:prstGeom prst="rect">
              <a:avLst/>
            </a:prstGeom>
            <a:solidFill>
              <a:srgbClr val="0099CC"/>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30" name="Rectangle 29"/>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31" name="Rectangle 30"/>
            <p:cNvSpPr/>
            <p:nvPr userDrawn="1"/>
          </p:nvSpPr>
          <p:spPr bwMode="auto">
            <a:xfrm flipH="1" flipV="1">
              <a:off x="4267200" y="656981"/>
              <a:ext cx="1704975" cy="54864"/>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grpSp>
      <p:pic>
        <p:nvPicPr>
          <p:cNvPr id="3" name="Picture 2" descr="Plug in.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63107" y="3008431"/>
            <a:ext cx="3486912" cy="2084832"/>
          </a:xfrm>
          <a:prstGeom prst="rect">
            <a:avLst/>
          </a:prstGeom>
        </p:spPr>
      </p:pic>
      <p:pic>
        <p:nvPicPr>
          <p:cNvPr id="4" name="Picture 3" descr="Hybrid.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008431"/>
            <a:ext cx="3480816" cy="2084832"/>
          </a:xfrm>
          <a:prstGeom prst="rect">
            <a:avLst/>
          </a:prstGeom>
        </p:spPr>
      </p:pic>
      <p:pic>
        <p:nvPicPr>
          <p:cNvPr id="6" name="Picture 5" descr="Propane.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950056"/>
            <a:ext cx="2980944" cy="2060448"/>
          </a:xfrm>
          <a:prstGeom prst="rect">
            <a:avLst/>
          </a:prstGeom>
        </p:spPr>
      </p:pic>
      <p:pic>
        <p:nvPicPr>
          <p:cNvPr id="7" name="Picture 6" descr="Biodiesel.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74848" y="950056"/>
            <a:ext cx="3206496" cy="2060448"/>
          </a:xfrm>
          <a:prstGeom prst="rect">
            <a:avLst/>
          </a:prstGeom>
        </p:spPr>
      </p:pic>
      <p:pic>
        <p:nvPicPr>
          <p:cNvPr id="11" name="Picture 10" descr="CNG.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181267" y="950056"/>
            <a:ext cx="2968752" cy="2060448"/>
          </a:xfrm>
          <a:prstGeom prst="rect">
            <a:avLst/>
          </a:prstGeom>
        </p:spPr>
      </p:pic>
      <p:pic>
        <p:nvPicPr>
          <p:cNvPr id="15" name="Picture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3672895"/>
            <a:ext cx="2237232" cy="1420368"/>
          </a:xfrm>
          <a:prstGeom prst="rect">
            <a:avLst/>
          </a:prstGeom>
        </p:spPr>
      </p:pic>
    </p:spTree>
    <p:extLst>
      <p:ext uri="{BB962C8B-B14F-4D97-AF65-F5344CB8AC3E}">
        <p14:creationId xmlns:p14="http://schemas.microsoft.com/office/powerpoint/2010/main" val="1703056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192088" y="812800"/>
            <a:ext cx="8731250" cy="553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7062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ed text &amp;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quarter" idx="10"/>
          </p:nvPr>
        </p:nvSpPr>
        <p:spPr>
          <a:xfrm>
            <a:off x="192088" y="819150"/>
            <a:ext cx="8731250" cy="552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813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hart Placeholder 3"/>
          <p:cNvSpPr>
            <a:spLocks noGrp="1"/>
          </p:cNvSpPr>
          <p:nvPr>
            <p:ph type="chart" sz="quarter" idx="10"/>
          </p:nvPr>
        </p:nvSpPr>
        <p:spPr>
          <a:xfrm>
            <a:off x="196850" y="800100"/>
            <a:ext cx="8726488" cy="5543550"/>
          </a:xfrm>
        </p:spPr>
        <p:txBody>
          <a:bodyPr/>
          <a:lstStyle/>
          <a:p>
            <a:r>
              <a:rPr lang="en-US"/>
              <a:t>Click icon to add chart</a:t>
            </a:r>
            <a:endParaRPr lang="en-US" dirty="0"/>
          </a:p>
        </p:txBody>
      </p:sp>
    </p:spTree>
    <p:extLst>
      <p:ext uri="{BB962C8B-B14F-4D97-AF65-F5344CB8AC3E}">
        <p14:creationId xmlns:p14="http://schemas.microsoft.com/office/powerpoint/2010/main" val="514422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a:xfrm>
            <a:off x="198438" y="1"/>
            <a:ext cx="8724900" cy="714408"/>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305518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98438" y="1"/>
            <a:ext cx="8724900" cy="714408"/>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149433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White Interior">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457200" y="1066800"/>
            <a:ext cx="8229600" cy="5029200"/>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a:xfrm>
            <a:off x="198438" y="1"/>
            <a:ext cx="8724900" cy="714408"/>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064968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130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960661143"/>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1697903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1899371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34815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2356279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4054194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2464505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3183710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900783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409352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2274433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77616077"/>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2884074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13" name="Picture 12" descr="Flex Fuel.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61815" y="3008431"/>
            <a:ext cx="2212848" cy="2084832"/>
          </a:xfrm>
          <a:prstGeom prst="rect">
            <a:avLst/>
          </a:prstGeom>
        </p:spPr>
      </p:pic>
      <p:sp>
        <p:nvSpPr>
          <p:cNvPr id="8" name="Rectangle 7"/>
          <p:cNvSpPr/>
          <p:nvPr userDrawn="1"/>
        </p:nvSpPr>
        <p:spPr>
          <a:xfrm>
            <a:off x="0" y="0"/>
            <a:ext cx="9144000" cy="927100"/>
          </a:xfrm>
          <a:prstGeom prst="rect">
            <a:avLst/>
          </a:prstGeom>
          <a:solidFill>
            <a:srgbClr val="00425D"/>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9" name="Rectangle 8"/>
          <p:cNvSpPr/>
          <p:nvPr userDrawn="1"/>
        </p:nvSpPr>
        <p:spPr>
          <a:xfrm>
            <a:off x="0" y="6456363"/>
            <a:ext cx="9153144" cy="401637"/>
          </a:xfrm>
          <a:prstGeom prst="rect">
            <a:avLst/>
          </a:prstGeom>
          <a:solidFill>
            <a:srgbClr val="00425D"/>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0" name="Rectangle 9"/>
          <p:cNvSpPr/>
          <p:nvPr userDrawn="1"/>
        </p:nvSpPr>
        <p:spPr>
          <a:xfrm flipH="1">
            <a:off x="0" y="5092700"/>
            <a:ext cx="4572000" cy="1363663"/>
          </a:xfrm>
          <a:prstGeom prst="rect">
            <a:avLst/>
          </a:prstGeom>
          <a:solidFill>
            <a:srgbClr val="0099CC"/>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2" name="Rectangle 11"/>
          <p:cNvSpPr/>
          <p:nvPr userDrawn="1"/>
        </p:nvSpPr>
        <p:spPr>
          <a:xfrm flipH="1">
            <a:off x="4555613" y="5092700"/>
            <a:ext cx="4597085" cy="1363663"/>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pic>
        <p:nvPicPr>
          <p:cNvPr id="17" name="Picture 32" descr="doe_logo_ppt.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121400" y="288925"/>
            <a:ext cx="2743200" cy="412750"/>
          </a:xfrm>
          <a:prstGeom prst="rect">
            <a:avLst/>
          </a:prstGeom>
          <a:noFill/>
          <a:ln w="9525">
            <a:noFill/>
            <a:miter lim="800000"/>
            <a:headEnd/>
            <a:tailEnd/>
          </a:ln>
        </p:spPr>
      </p:pic>
      <p:sp>
        <p:nvSpPr>
          <p:cNvPr id="18" name="Title 1"/>
          <p:cNvSpPr>
            <a:spLocks noGrp="1"/>
          </p:cNvSpPr>
          <p:nvPr>
            <p:ph type="ctrTitle" hasCustomPrompt="1"/>
          </p:nvPr>
        </p:nvSpPr>
        <p:spPr>
          <a:xfrm>
            <a:off x="202680" y="243047"/>
            <a:ext cx="5626620" cy="603505"/>
          </a:xfrm>
          <a:prstGeom prst="rect">
            <a:avLst/>
          </a:prstGeom>
        </p:spPr>
        <p:txBody>
          <a:bodyPr lIns="0" rIns="0" anchor="ctr" anchorCtr="0">
            <a:normAutofit/>
          </a:bodyPr>
          <a:lstStyle>
            <a:lvl1pPr algn="l">
              <a:defRPr sz="2000" b="0">
                <a:solidFill>
                  <a:srgbClr val="FFFFFF"/>
                </a:solidFill>
                <a:latin typeface="+mj-lt"/>
                <a:cs typeface="Arial"/>
              </a:defRPr>
            </a:lvl1pPr>
          </a:lstStyle>
          <a:p>
            <a:r>
              <a:rPr lang="en-US" dirty="0"/>
              <a:t>PROGRAM NAME (CAPS)</a:t>
            </a:r>
          </a:p>
        </p:txBody>
      </p:sp>
      <p:sp>
        <p:nvSpPr>
          <p:cNvPr id="19" name="Subtitle 2"/>
          <p:cNvSpPr>
            <a:spLocks noGrp="1"/>
          </p:cNvSpPr>
          <p:nvPr>
            <p:ph type="subTitle" idx="1" hasCustomPrompt="1"/>
          </p:nvPr>
        </p:nvSpPr>
        <p:spPr>
          <a:xfrm>
            <a:off x="163046" y="5253120"/>
            <a:ext cx="4382300" cy="1175040"/>
          </a:xfrm>
          <a:prstGeom prst="rect">
            <a:avLst/>
          </a:prstGeom>
        </p:spPr>
        <p:txBody>
          <a:bodyPr>
            <a:normAutofit/>
          </a:bodyPr>
          <a:lstStyle>
            <a:lvl1pPr marL="0" indent="0" algn="l">
              <a:buNone/>
              <a:defRPr sz="2400" b="1" i="0">
                <a:solidFill>
                  <a:srgbClr val="FFFFFF"/>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Title</a:t>
            </a:r>
          </a:p>
        </p:txBody>
      </p:sp>
      <p:sp>
        <p:nvSpPr>
          <p:cNvPr id="20" name="Text Placeholder 17"/>
          <p:cNvSpPr>
            <a:spLocks noGrp="1"/>
          </p:cNvSpPr>
          <p:nvPr>
            <p:ph type="body" sz="quarter" idx="10" hasCustomPrompt="1"/>
          </p:nvPr>
        </p:nvSpPr>
        <p:spPr>
          <a:xfrm>
            <a:off x="4776303" y="5247265"/>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dirty="0"/>
              <a:t>Presenter </a:t>
            </a:r>
            <a:r>
              <a:rPr lang="en-US" noProof="0" dirty="0" err="1"/>
              <a:t>Name(s</a:t>
            </a:r>
            <a:r>
              <a:rPr lang="en-US" noProof="0" dirty="0"/>
              <a:t>)</a:t>
            </a:r>
          </a:p>
        </p:txBody>
      </p:sp>
      <p:sp>
        <p:nvSpPr>
          <p:cNvPr id="21" name="Text Placeholder 22"/>
          <p:cNvSpPr>
            <a:spLocks noGrp="1"/>
          </p:cNvSpPr>
          <p:nvPr>
            <p:ph type="body" sz="quarter" idx="12"/>
          </p:nvPr>
        </p:nvSpPr>
        <p:spPr>
          <a:xfrm>
            <a:off x="4776252" y="5584690"/>
            <a:ext cx="4180863"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hasCustomPrompt="1"/>
          </p:nvPr>
        </p:nvSpPr>
        <p:spPr>
          <a:xfrm>
            <a:off x="168100" y="5672913"/>
            <a:ext cx="1390650"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dirty="0"/>
              <a:t>Date</a:t>
            </a:r>
          </a:p>
        </p:txBody>
      </p:sp>
      <p:grpSp>
        <p:nvGrpSpPr>
          <p:cNvPr id="28" name="Group 27"/>
          <p:cNvGrpSpPr/>
          <p:nvPr userDrawn="1"/>
        </p:nvGrpSpPr>
        <p:grpSpPr>
          <a:xfrm>
            <a:off x="-1" y="898281"/>
            <a:ext cx="9144001" cy="55570"/>
            <a:chOff x="-1" y="656981"/>
            <a:chExt cx="9144001" cy="55570"/>
          </a:xfrm>
        </p:grpSpPr>
        <p:sp>
          <p:nvSpPr>
            <p:cNvPr id="29" name="Rectangle 28"/>
            <p:cNvSpPr/>
            <p:nvPr userDrawn="1"/>
          </p:nvSpPr>
          <p:spPr bwMode="auto">
            <a:xfrm flipH="1" flipV="1">
              <a:off x="-1" y="656982"/>
              <a:ext cx="4268788" cy="54864"/>
            </a:xfrm>
            <a:prstGeom prst="rect">
              <a:avLst/>
            </a:prstGeom>
            <a:solidFill>
              <a:srgbClr val="0099CC"/>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30" name="Rectangle 29"/>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31" name="Rectangle 30"/>
            <p:cNvSpPr/>
            <p:nvPr userDrawn="1"/>
          </p:nvSpPr>
          <p:spPr bwMode="auto">
            <a:xfrm flipH="1" flipV="1">
              <a:off x="4267200" y="656981"/>
              <a:ext cx="1704975" cy="54864"/>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grpSp>
      <p:pic>
        <p:nvPicPr>
          <p:cNvPr id="3" name="Picture 2" descr="Plug in.jp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663107" y="3008431"/>
            <a:ext cx="3486912" cy="2084832"/>
          </a:xfrm>
          <a:prstGeom prst="rect">
            <a:avLst/>
          </a:prstGeom>
        </p:spPr>
      </p:pic>
      <p:pic>
        <p:nvPicPr>
          <p:cNvPr id="4" name="Picture 3" descr="Hybrid.jpg"/>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3008431"/>
            <a:ext cx="3480816" cy="2084832"/>
          </a:xfrm>
          <a:prstGeom prst="rect">
            <a:avLst/>
          </a:prstGeom>
        </p:spPr>
      </p:pic>
      <p:pic>
        <p:nvPicPr>
          <p:cNvPr id="6" name="Picture 5" descr="Propane.jpg"/>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950056"/>
            <a:ext cx="2980944" cy="2060448"/>
          </a:xfrm>
          <a:prstGeom prst="rect">
            <a:avLst/>
          </a:prstGeom>
        </p:spPr>
      </p:pic>
      <p:pic>
        <p:nvPicPr>
          <p:cNvPr id="7" name="Picture 6" descr="Biodiesel.jpg"/>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974848" y="950056"/>
            <a:ext cx="3206496" cy="2060448"/>
          </a:xfrm>
          <a:prstGeom prst="rect">
            <a:avLst/>
          </a:prstGeom>
        </p:spPr>
      </p:pic>
      <p:pic>
        <p:nvPicPr>
          <p:cNvPr id="11" name="Picture 10" descr="CNG.jpg"/>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6181267" y="950056"/>
            <a:ext cx="2968752" cy="2060448"/>
          </a:xfrm>
          <a:prstGeom prst="rect">
            <a:avLst/>
          </a:prstGeom>
        </p:spPr>
      </p:pic>
      <p:pic>
        <p:nvPicPr>
          <p:cNvPr id="15" name="Picture 14"/>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3672895"/>
            <a:ext cx="2237232" cy="1420368"/>
          </a:xfrm>
          <a:prstGeom prst="rect">
            <a:avLst/>
          </a:prstGeom>
        </p:spPr>
      </p:pic>
    </p:spTree>
    <p:extLst>
      <p:ext uri="{BB962C8B-B14F-4D97-AF65-F5344CB8AC3E}">
        <p14:creationId xmlns:p14="http://schemas.microsoft.com/office/powerpoint/2010/main" val="1866504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192088" y="812800"/>
            <a:ext cx="8731250" cy="553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4033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ed text &amp;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quarter" idx="10"/>
          </p:nvPr>
        </p:nvSpPr>
        <p:spPr>
          <a:xfrm>
            <a:off x="192088" y="819150"/>
            <a:ext cx="8731250" cy="552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0737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hart Placeholder 3"/>
          <p:cNvSpPr>
            <a:spLocks noGrp="1"/>
          </p:cNvSpPr>
          <p:nvPr>
            <p:ph type="chart" sz="quarter" idx="10"/>
          </p:nvPr>
        </p:nvSpPr>
        <p:spPr>
          <a:xfrm>
            <a:off x="196850" y="800100"/>
            <a:ext cx="8726488" cy="5543550"/>
          </a:xfrm>
        </p:spPr>
        <p:txBody>
          <a:bodyPr/>
          <a:lstStyle/>
          <a:p>
            <a:r>
              <a:rPr lang="en-US"/>
              <a:t>Click icon to add chart</a:t>
            </a:r>
            <a:endParaRPr lang="en-US" dirty="0"/>
          </a:p>
        </p:txBody>
      </p:sp>
    </p:spTree>
    <p:extLst>
      <p:ext uri="{BB962C8B-B14F-4D97-AF65-F5344CB8AC3E}">
        <p14:creationId xmlns:p14="http://schemas.microsoft.com/office/powerpoint/2010/main" val="15641070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98438" y="1"/>
            <a:ext cx="8724900" cy="714408"/>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31899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White Interior">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457200" y="1066800"/>
            <a:ext cx="8229600" cy="5029200"/>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a:xfrm>
            <a:off x="198438" y="1"/>
            <a:ext cx="8724900" cy="714408"/>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0369574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1237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66210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2419100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133600"/>
            <a:ext cx="3810000" cy="2667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2133600"/>
            <a:ext cx="3810000" cy="2667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279518286"/>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1476196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6247920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15210556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444942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4259321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18986794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39549266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1760331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A49973-3C4C-4AEE-BE6A-B18B2D0A951F}" type="datetimeFigureOut">
              <a:rPr lang="en-US" smtClean="0"/>
              <a:t>6/16/2021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D2306C-BF1F-4E3A-A6DE-A078B4A28C02}" type="slidenum">
              <a:rPr lang="en-US" smtClean="0"/>
              <a:t>‹#›</a:t>
            </a:fld>
            <a:endParaRPr lang="en-US" dirty="0"/>
          </a:p>
        </p:txBody>
      </p:sp>
    </p:spTree>
    <p:extLst>
      <p:ext uri="{BB962C8B-B14F-4D97-AF65-F5344CB8AC3E}">
        <p14:creationId xmlns:p14="http://schemas.microsoft.com/office/powerpoint/2010/main" val="27005855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5F15E-44D2-F249-86F5-209D69E2B9BC}"/>
              </a:ext>
            </a:extLst>
          </p:cNvPr>
          <p:cNvSpPr>
            <a:spLocks noGrp="1"/>
          </p:cNvSpPr>
          <p:nvPr>
            <p:ph type="ctrTitle" hasCustomPrompt="1"/>
          </p:nvPr>
        </p:nvSpPr>
        <p:spPr>
          <a:xfrm>
            <a:off x="329453" y="322730"/>
            <a:ext cx="6858000" cy="1377576"/>
          </a:xfrm>
          <a:prstGeom prst="rect">
            <a:avLst/>
          </a:prstGeom>
        </p:spPr>
        <p:txBody>
          <a:bodyPr anchor="b">
            <a:normAutofit/>
          </a:bodyPr>
          <a:lstStyle>
            <a:lvl1pPr algn="l">
              <a:defRPr sz="3300" b="1" i="0">
                <a:solidFill>
                  <a:schemeClr val="tx1"/>
                </a:solidFill>
                <a:latin typeface="Arial" panose="020B0604020202020204" pitchFamily="34" charset="0"/>
                <a:cs typeface="Arial" panose="020B0604020202020204" pitchFamily="34" charset="0"/>
              </a:defRPr>
            </a:lvl1pPr>
          </a:lstStyle>
          <a:p>
            <a:r>
              <a:rPr lang="en-US" dirty="0"/>
              <a:t>Title of Presentation</a:t>
            </a:r>
          </a:p>
        </p:txBody>
      </p:sp>
      <p:pic>
        <p:nvPicPr>
          <p:cNvPr id="5" name="Picture 4">
            <a:extLst>
              <a:ext uri="{FF2B5EF4-FFF2-40B4-BE49-F238E27FC236}">
                <a16:creationId xmlns:a16="http://schemas.microsoft.com/office/drawing/2014/main" id="{6D6F293A-FB4C-8845-87E0-DC4810244B27}"/>
              </a:ext>
            </a:extLst>
          </p:cNvPr>
          <p:cNvPicPr>
            <a:picLocks noChangeAspect="1"/>
          </p:cNvPicPr>
          <p:nvPr userDrawn="1"/>
        </p:nvPicPr>
        <p:blipFill>
          <a:blip r:embed="rId2"/>
          <a:srcRect/>
          <a:stretch/>
        </p:blipFill>
        <p:spPr>
          <a:xfrm>
            <a:off x="0" y="3442970"/>
            <a:ext cx="9144000" cy="3413760"/>
          </a:xfrm>
          <a:prstGeom prst="rect">
            <a:avLst/>
          </a:prstGeom>
        </p:spPr>
      </p:pic>
      <p:grpSp>
        <p:nvGrpSpPr>
          <p:cNvPr id="15" name="Group 14">
            <a:extLst>
              <a:ext uri="{FF2B5EF4-FFF2-40B4-BE49-F238E27FC236}">
                <a16:creationId xmlns:a16="http://schemas.microsoft.com/office/drawing/2014/main" id="{39CC5460-F93D-584E-8955-FA382997879D}"/>
              </a:ext>
            </a:extLst>
          </p:cNvPr>
          <p:cNvGrpSpPr/>
          <p:nvPr userDrawn="1"/>
        </p:nvGrpSpPr>
        <p:grpSpPr>
          <a:xfrm>
            <a:off x="0" y="3441700"/>
            <a:ext cx="3459480" cy="571500"/>
            <a:chOff x="0" y="3441700"/>
            <a:chExt cx="4612640" cy="571500"/>
          </a:xfrm>
        </p:grpSpPr>
        <p:sp>
          <p:nvSpPr>
            <p:cNvPr id="11" name="Rectangle 10">
              <a:extLst>
                <a:ext uri="{FF2B5EF4-FFF2-40B4-BE49-F238E27FC236}">
                  <a16:creationId xmlns:a16="http://schemas.microsoft.com/office/drawing/2014/main" id="{E04C5EDD-7EB2-3544-B56A-4B45B9B39E32}"/>
                </a:ext>
              </a:extLst>
            </p:cNvPr>
            <p:cNvSpPr/>
            <p:nvPr userDrawn="1"/>
          </p:nvSpPr>
          <p:spPr>
            <a:xfrm>
              <a:off x="0" y="3441700"/>
              <a:ext cx="4612640" cy="571500"/>
            </a:xfrm>
            <a:prstGeom prst="rect">
              <a:avLst/>
            </a:prstGeom>
            <a:solidFill>
              <a:srgbClr val="04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3115F47D-540B-B347-8FC3-898062FE2F58}"/>
                </a:ext>
              </a:extLst>
            </p:cNvPr>
            <p:cNvSpPr txBox="1"/>
            <p:nvPr userDrawn="1"/>
          </p:nvSpPr>
          <p:spPr>
            <a:xfrm>
              <a:off x="442917" y="3565867"/>
              <a:ext cx="3676007" cy="438582"/>
            </a:xfrm>
            <a:prstGeom prst="rect">
              <a:avLst/>
            </a:prstGeom>
            <a:noFill/>
          </p:spPr>
          <p:txBody>
            <a:bodyPr wrap="square" rtlCol="0">
              <a:spAutoFit/>
            </a:bodyPr>
            <a:lstStyle/>
            <a:p>
              <a:pPr algn="ctr"/>
              <a:r>
                <a:rPr lang="en-US" sz="1125" b="1" i="0" dirty="0">
                  <a:solidFill>
                    <a:schemeClr val="bg1"/>
                  </a:solidFill>
                  <a:latin typeface="Arial" panose="020B0604020202020204" pitchFamily="34" charset="0"/>
                  <a:cs typeface="Arial" panose="020B0604020202020204" pitchFamily="34" charset="0"/>
                </a:rPr>
                <a:t>CLEAN CITIES COALITION NETWORK</a:t>
              </a:r>
            </a:p>
          </p:txBody>
        </p:sp>
      </p:grpSp>
    </p:spTree>
    <p:extLst>
      <p:ext uri="{BB962C8B-B14F-4D97-AF65-F5344CB8AC3E}">
        <p14:creationId xmlns:p14="http://schemas.microsoft.com/office/powerpoint/2010/main" val="1846401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429776921"/>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 Infographic Half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0E6BBA-5617-A34A-82FD-865DBACEB9F9}"/>
              </a:ext>
            </a:extLst>
          </p:cNvPr>
          <p:cNvPicPr>
            <a:picLocks noChangeAspect="1"/>
          </p:cNvPicPr>
          <p:nvPr userDrawn="1"/>
        </p:nvPicPr>
        <p:blipFill rotWithShape="1">
          <a:blip r:embed="rId2"/>
          <a:srcRect/>
          <a:stretch/>
        </p:blipFill>
        <p:spPr>
          <a:xfrm>
            <a:off x="458" y="3236746"/>
            <a:ext cx="9143084" cy="3029409"/>
          </a:xfrm>
          <a:prstGeom prst="rect">
            <a:avLst/>
          </a:prstGeom>
        </p:spPr>
      </p:pic>
      <p:sp>
        <p:nvSpPr>
          <p:cNvPr id="17" name="Text Placeholder 3"/>
          <p:cNvSpPr>
            <a:spLocks noGrp="1"/>
          </p:cNvSpPr>
          <p:nvPr>
            <p:ph type="body" sz="quarter" idx="18" hasCustomPrompt="1"/>
          </p:nvPr>
        </p:nvSpPr>
        <p:spPr>
          <a:xfrm>
            <a:off x="654282" y="4216401"/>
            <a:ext cx="1336675" cy="1553658"/>
          </a:xfrm>
          <a:prstGeom prst="rect">
            <a:avLst/>
          </a:prstGeom>
          <a:ln>
            <a:noFill/>
          </a:ln>
        </p:spPr>
        <p:txBody>
          <a:bodyPr vert="horz" lIns="0" tIns="0" rIns="0" bIns="0"/>
          <a:lstStyle>
            <a:lvl1pPr marL="0" indent="0" algn="ctr">
              <a:buNone/>
              <a:defRPr sz="1200" b="1" i="0" baseline="0">
                <a:solidFill>
                  <a:schemeClr val="bg1"/>
                </a:solidFill>
                <a:latin typeface="Arial" panose="020B0604020202020204" pitchFamily="34" charset="0"/>
                <a:cs typeface="Arial" panose="020B0604020202020204" pitchFamily="34" charset="0"/>
              </a:defRPr>
            </a:lvl1pPr>
            <a:lvl2pPr marL="457189" indent="0">
              <a:buNone/>
              <a:defRPr sz="1600"/>
            </a:lvl2pPr>
            <a:lvl3pPr marL="914378" indent="0">
              <a:buNone/>
              <a:defRPr sz="1600"/>
            </a:lvl3pPr>
            <a:lvl4pPr marL="1371566" indent="0">
              <a:buNone/>
              <a:defRPr sz="1600"/>
            </a:lvl4pPr>
            <a:lvl5pPr marL="1828754" indent="0">
              <a:buNone/>
              <a:defRPr sz="1600"/>
            </a:lvl5pPr>
          </a:lstStyle>
          <a:p>
            <a:pPr lvl="0"/>
            <a:r>
              <a:rPr lang="en-US" dirty="0"/>
              <a:t>Infographic information goes here</a:t>
            </a:r>
          </a:p>
        </p:txBody>
      </p:sp>
      <p:sp>
        <p:nvSpPr>
          <p:cNvPr id="19" name="Text Placeholder 3"/>
          <p:cNvSpPr>
            <a:spLocks noGrp="1"/>
          </p:cNvSpPr>
          <p:nvPr>
            <p:ph type="body" sz="quarter" idx="41" hasCustomPrompt="1"/>
          </p:nvPr>
        </p:nvSpPr>
        <p:spPr>
          <a:xfrm>
            <a:off x="2779989" y="4216401"/>
            <a:ext cx="1336675" cy="1553658"/>
          </a:xfrm>
          <a:prstGeom prst="rect">
            <a:avLst/>
          </a:prstGeom>
          <a:ln>
            <a:noFill/>
          </a:ln>
        </p:spPr>
        <p:txBody>
          <a:bodyPr vert="horz" lIns="0" tIns="0" rIns="0" bIns="0"/>
          <a:lstStyle>
            <a:lvl1pPr marL="0" indent="0" algn="ctr">
              <a:buNone/>
              <a:defRPr sz="1200" b="1" i="0" baseline="0">
                <a:solidFill>
                  <a:schemeClr val="bg1"/>
                </a:solidFill>
                <a:latin typeface="Arial" panose="020B0604020202020204" pitchFamily="34" charset="0"/>
                <a:cs typeface="Arial" panose="020B0604020202020204" pitchFamily="34" charset="0"/>
              </a:defRPr>
            </a:lvl1pPr>
            <a:lvl2pPr marL="457189" indent="0">
              <a:buNone/>
              <a:defRPr sz="1600"/>
            </a:lvl2pPr>
            <a:lvl3pPr marL="914378" indent="0">
              <a:buNone/>
              <a:defRPr sz="1600"/>
            </a:lvl3pPr>
            <a:lvl4pPr marL="1371566" indent="0">
              <a:buNone/>
              <a:defRPr sz="1600"/>
            </a:lvl4pPr>
            <a:lvl5pPr marL="1828754" indent="0">
              <a:buNone/>
              <a:defRPr sz="1600"/>
            </a:lvl5pPr>
          </a:lstStyle>
          <a:p>
            <a:pPr lvl="0"/>
            <a:r>
              <a:rPr lang="en-US"/>
              <a:t>Infographic information goes here</a:t>
            </a:r>
          </a:p>
        </p:txBody>
      </p:sp>
      <p:sp>
        <p:nvSpPr>
          <p:cNvPr id="21" name="Text Placeholder 3"/>
          <p:cNvSpPr>
            <a:spLocks noGrp="1"/>
          </p:cNvSpPr>
          <p:nvPr>
            <p:ph type="body" sz="quarter" idx="43" hasCustomPrompt="1"/>
          </p:nvPr>
        </p:nvSpPr>
        <p:spPr>
          <a:xfrm>
            <a:off x="4910803" y="4216401"/>
            <a:ext cx="1336675" cy="1553658"/>
          </a:xfrm>
          <a:prstGeom prst="rect">
            <a:avLst/>
          </a:prstGeom>
          <a:ln>
            <a:noFill/>
          </a:ln>
        </p:spPr>
        <p:txBody>
          <a:bodyPr vert="horz" lIns="0" tIns="0" rIns="0" bIns="0"/>
          <a:lstStyle>
            <a:lvl1pPr marL="0" indent="0" algn="ctr">
              <a:buNone/>
              <a:defRPr sz="1200" b="1" i="0" baseline="0">
                <a:solidFill>
                  <a:schemeClr val="bg1"/>
                </a:solidFill>
                <a:latin typeface="Arial" panose="020B0604020202020204" pitchFamily="34" charset="0"/>
                <a:cs typeface="Arial" panose="020B0604020202020204" pitchFamily="34" charset="0"/>
              </a:defRPr>
            </a:lvl1pPr>
            <a:lvl2pPr marL="457189" indent="0">
              <a:buNone/>
              <a:defRPr sz="1600"/>
            </a:lvl2pPr>
            <a:lvl3pPr marL="914378" indent="0">
              <a:buNone/>
              <a:defRPr sz="1600"/>
            </a:lvl3pPr>
            <a:lvl4pPr marL="1371566" indent="0">
              <a:buNone/>
              <a:defRPr sz="1600"/>
            </a:lvl4pPr>
            <a:lvl5pPr marL="1828754" indent="0">
              <a:buNone/>
              <a:defRPr sz="1600"/>
            </a:lvl5pPr>
          </a:lstStyle>
          <a:p>
            <a:pPr lvl="0"/>
            <a:r>
              <a:rPr lang="en-US"/>
              <a:t>Infographic information goes here</a:t>
            </a:r>
          </a:p>
        </p:txBody>
      </p:sp>
      <p:sp>
        <p:nvSpPr>
          <p:cNvPr id="23" name="Text Placeholder 3"/>
          <p:cNvSpPr>
            <a:spLocks noGrp="1"/>
          </p:cNvSpPr>
          <p:nvPr>
            <p:ph type="body" sz="quarter" idx="45" hasCustomPrompt="1"/>
          </p:nvPr>
        </p:nvSpPr>
        <p:spPr>
          <a:xfrm>
            <a:off x="7041618" y="4216401"/>
            <a:ext cx="1336675" cy="1553658"/>
          </a:xfrm>
          <a:prstGeom prst="rect">
            <a:avLst/>
          </a:prstGeom>
          <a:ln>
            <a:noFill/>
          </a:ln>
        </p:spPr>
        <p:txBody>
          <a:bodyPr vert="horz" lIns="0" tIns="0" rIns="0" bIns="0"/>
          <a:lstStyle>
            <a:lvl1pPr marL="0" indent="0" algn="ctr">
              <a:buNone/>
              <a:defRPr sz="1200" b="1" i="0" baseline="0">
                <a:solidFill>
                  <a:schemeClr val="bg1"/>
                </a:solidFill>
                <a:latin typeface="Arial" panose="020B0604020202020204" pitchFamily="34" charset="0"/>
                <a:cs typeface="Arial" panose="020B0604020202020204" pitchFamily="34" charset="0"/>
              </a:defRPr>
            </a:lvl1pPr>
            <a:lvl2pPr marL="457189" indent="0">
              <a:buNone/>
              <a:defRPr sz="1600"/>
            </a:lvl2pPr>
            <a:lvl3pPr marL="914378" indent="0">
              <a:buNone/>
              <a:defRPr sz="1600"/>
            </a:lvl3pPr>
            <a:lvl4pPr marL="1371566" indent="0">
              <a:buNone/>
              <a:defRPr sz="1600"/>
            </a:lvl4pPr>
            <a:lvl5pPr marL="1828754" indent="0">
              <a:buNone/>
              <a:defRPr sz="1600"/>
            </a:lvl5pPr>
          </a:lstStyle>
          <a:p>
            <a:pPr lvl="0"/>
            <a:r>
              <a:rPr lang="en-US" dirty="0"/>
              <a:t>Infographic information goes here</a:t>
            </a:r>
          </a:p>
        </p:txBody>
      </p:sp>
      <p:sp>
        <p:nvSpPr>
          <p:cNvPr id="39" name="Picture Placeholder 24"/>
          <p:cNvSpPr>
            <a:spLocks noGrp="1" noChangeAspect="1"/>
          </p:cNvSpPr>
          <p:nvPr>
            <p:ph type="pic" sz="quarter" idx="50" hasCustomPrompt="1"/>
          </p:nvPr>
        </p:nvSpPr>
        <p:spPr>
          <a:xfrm>
            <a:off x="676652" y="2262915"/>
            <a:ext cx="1291932" cy="1722571"/>
          </a:xfrm>
          <a:prstGeom prst="ellipse">
            <a:avLst/>
          </a:prstGeom>
          <a:solidFill>
            <a:schemeClr val="accent1"/>
          </a:solidFill>
          <a:ln w="12700">
            <a:solidFill>
              <a:srgbClr val="04BAED"/>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40" name="Picture Placeholder 24"/>
          <p:cNvSpPr>
            <a:spLocks noGrp="1" noChangeAspect="1"/>
          </p:cNvSpPr>
          <p:nvPr>
            <p:ph type="pic" sz="quarter" idx="51" hasCustomPrompt="1"/>
          </p:nvPr>
        </p:nvSpPr>
        <p:spPr>
          <a:xfrm>
            <a:off x="2824730" y="2262915"/>
            <a:ext cx="1291932" cy="1722571"/>
          </a:xfrm>
          <a:prstGeom prst="ellipse">
            <a:avLst/>
          </a:prstGeom>
          <a:solidFill>
            <a:schemeClr val="accent1"/>
          </a:solidFill>
          <a:ln w="12700">
            <a:solidFill>
              <a:srgbClr val="04BAED"/>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1" name="Picture Placeholder 24"/>
          <p:cNvSpPr>
            <a:spLocks noGrp="1" noChangeAspect="1"/>
          </p:cNvSpPr>
          <p:nvPr>
            <p:ph type="pic" sz="quarter" idx="52" hasCustomPrompt="1"/>
          </p:nvPr>
        </p:nvSpPr>
        <p:spPr>
          <a:xfrm>
            <a:off x="4905695" y="2262915"/>
            <a:ext cx="1291932" cy="1722571"/>
          </a:xfrm>
          <a:prstGeom prst="ellipse">
            <a:avLst/>
          </a:prstGeom>
          <a:solidFill>
            <a:schemeClr val="accent1"/>
          </a:solidFill>
          <a:ln w="12700">
            <a:solidFill>
              <a:srgbClr val="04BAED"/>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2" name="Picture Placeholder 24"/>
          <p:cNvSpPr>
            <a:spLocks noGrp="1" noChangeAspect="1"/>
          </p:cNvSpPr>
          <p:nvPr>
            <p:ph type="pic" sz="quarter" idx="53" hasCustomPrompt="1"/>
          </p:nvPr>
        </p:nvSpPr>
        <p:spPr>
          <a:xfrm>
            <a:off x="7061645" y="2262915"/>
            <a:ext cx="1291932" cy="1722571"/>
          </a:xfrm>
          <a:prstGeom prst="ellipse">
            <a:avLst/>
          </a:prstGeom>
          <a:solidFill>
            <a:schemeClr val="accent1"/>
          </a:solidFill>
          <a:ln w="12700">
            <a:solidFill>
              <a:srgbClr val="04BAED"/>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34" name="Title 1">
            <a:extLst>
              <a:ext uri="{FF2B5EF4-FFF2-40B4-BE49-F238E27FC236}">
                <a16:creationId xmlns:a16="http://schemas.microsoft.com/office/drawing/2014/main" id="{B9B7259F-8B24-954E-933B-C9ECF164FC9B}"/>
              </a:ext>
            </a:extLst>
          </p:cNvPr>
          <p:cNvSpPr>
            <a:spLocks noGrp="1"/>
          </p:cNvSpPr>
          <p:nvPr>
            <p:ph type="title"/>
          </p:nvPr>
        </p:nvSpPr>
        <p:spPr>
          <a:xfrm>
            <a:off x="350520" y="171387"/>
            <a:ext cx="8458200" cy="1325563"/>
          </a:xfrm>
          <a:prstGeom prst="rect">
            <a:avLst/>
          </a:prstGeom>
        </p:spPr>
        <p:txBody>
          <a:bodyPr anchor="ctr"/>
          <a:lstStyle>
            <a:lvl1pPr>
              <a:defRPr b="1" i="0">
                <a:solidFill>
                  <a:srgbClr val="5E6A7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2" name="TextBox 11">
            <a:extLst>
              <a:ext uri="{FF2B5EF4-FFF2-40B4-BE49-F238E27FC236}">
                <a16:creationId xmlns:a16="http://schemas.microsoft.com/office/drawing/2014/main" id="{83123B84-1F4F-344D-BF37-700E41982FA1}"/>
              </a:ext>
            </a:extLst>
          </p:cNvPr>
          <p:cNvSpPr txBox="1"/>
          <p:nvPr userDrawn="1"/>
        </p:nvSpPr>
        <p:spPr>
          <a:xfrm>
            <a:off x="6659880" y="6440394"/>
            <a:ext cx="1902552" cy="207749"/>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750" b="0" i="0" dirty="0">
                <a:solidFill>
                  <a:srgbClr val="5E6A71"/>
                </a:solidFill>
                <a:latin typeface="Arial" panose="020B0604020202020204" pitchFamily="34" charset="0"/>
                <a:cs typeface="Arial" panose="020B0604020202020204" pitchFamily="34" charset="0"/>
              </a:rPr>
              <a:t>Clean Cities Coalition Network</a:t>
            </a:r>
            <a:r>
              <a:rPr lang="en-US" sz="750" b="0" i="0" baseline="0" dirty="0">
                <a:solidFill>
                  <a:srgbClr val="5E6A71"/>
                </a:solidFill>
                <a:latin typeface="Arial" panose="020B0604020202020204" pitchFamily="34" charset="0"/>
                <a:cs typeface="Arial" panose="020B0604020202020204" pitchFamily="34" charset="0"/>
              </a:rPr>
              <a:t>    </a:t>
            </a:r>
            <a:r>
              <a:rPr lang="en-US" sz="750" b="0" i="0" dirty="0">
                <a:solidFill>
                  <a:srgbClr val="5E6A71"/>
                </a:solidFill>
                <a:latin typeface="Arial" panose="020B0604020202020204" pitchFamily="34" charset="0"/>
                <a:cs typeface="Arial" panose="020B0604020202020204" pitchFamily="34" charset="0"/>
              </a:rPr>
              <a:t>|    </a:t>
            </a:r>
            <a:fld id="{BFD71CF8-5198-8441-A7C0-DC22FD64CBE4}" type="slidenum">
              <a:rPr lang="en-US" sz="750" b="0" i="0">
                <a:solidFill>
                  <a:srgbClr val="5E6A71"/>
                </a:solidFill>
                <a:latin typeface="Arial" panose="020B0604020202020204" pitchFamily="34" charset="0"/>
                <a:cs typeface="Arial" panose="020B06040202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75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196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FCBD57-CA54-2342-9012-D2E5639DCA1C}"/>
              </a:ext>
            </a:extLst>
          </p:cNvPr>
          <p:cNvSpPr>
            <a:spLocks noGrp="1"/>
          </p:cNvSpPr>
          <p:nvPr>
            <p:ph idx="1"/>
          </p:nvPr>
        </p:nvSpPr>
        <p:spPr>
          <a:xfrm>
            <a:off x="358140" y="1747520"/>
            <a:ext cx="8488680" cy="4429443"/>
          </a:xfrm>
          <a:prstGeom prst="rect">
            <a:avLst/>
          </a:prstGeom>
        </p:spPr>
        <p:txBody>
          <a:bodyPr/>
          <a:lstStyle>
            <a:lvl1pPr>
              <a:defRPr>
                <a:solidFill>
                  <a:srgbClr val="5E6A71"/>
                </a:solidFill>
                <a:latin typeface="Arial" panose="020B0604020202020204" pitchFamily="34" charset="0"/>
                <a:cs typeface="Arial" panose="020B0604020202020204" pitchFamily="34" charset="0"/>
              </a:defRPr>
            </a:lvl1pPr>
            <a:lvl2pPr>
              <a:defRPr>
                <a:solidFill>
                  <a:srgbClr val="5E6A71"/>
                </a:solidFill>
                <a:latin typeface="Arial" panose="020B0604020202020204" pitchFamily="34" charset="0"/>
                <a:cs typeface="Arial" panose="020B0604020202020204" pitchFamily="34" charset="0"/>
              </a:defRPr>
            </a:lvl2pPr>
            <a:lvl3pPr>
              <a:defRPr>
                <a:solidFill>
                  <a:srgbClr val="5E6A71"/>
                </a:solidFill>
                <a:latin typeface="Arial" panose="020B0604020202020204" pitchFamily="34" charset="0"/>
                <a:cs typeface="Arial" panose="020B0604020202020204" pitchFamily="34" charset="0"/>
              </a:defRPr>
            </a:lvl3pPr>
            <a:lvl4pPr>
              <a:defRPr>
                <a:solidFill>
                  <a:srgbClr val="5E6A71"/>
                </a:solidFill>
                <a:latin typeface="Arial" panose="020B0604020202020204" pitchFamily="34" charset="0"/>
                <a:cs typeface="Arial" panose="020B0604020202020204" pitchFamily="34" charset="0"/>
              </a:defRPr>
            </a:lvl4pPr>
            <a:lvl5pPr>
              <a:defRPr>
                <a:solidFill>
                  <a:srgbClr val="5E6A7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D3037187-141E-2B4F-8139-C39980F1CB14}"/>
              </a:ext>
            </a:extLst>
          </p:cNvPr>
          <p:cNvSpPr>
            <a:spLocks noGrp="1"/>
          </p:cNvSpPr>
          <p:nvPr>
            <p:ph type="title"/>
          </p:nvPr>
        </p:nvSpPr>
        <p:spPr>
          <a:xfrm>
            <a:off x="350520" y="171387"/>
            <a:ext cx="8458200" cy="1325563"/>
          </a:xfrm>
          <a:prstGeom prst="rect">
            <a:avLst/>
          </a:prstGeom>
        </p:spPr>
        <p:txBody>
          <a:bodyPr anchor="ctr"/>
          <a:lstStyle>
            <a:lvl1pPr>
              <a:defRPr b="1" i="0">
                <a:solidFill>
                  <a:srgbClr val="5E6A7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Box 3">
            <a:extLst>
              <a:ext uri="{FF2B5EF4-FFF2-40B4-BE49-F238E27FC236}">
                <a16:creationId xmlns:a16="http://schemas.microsoft.com/office/drawing/2014/main" id="{7379E962-DEA2-3348-A937-4F9BEBECE8A1}"/>
              </a:ext>
            </a:extLst>
          </p:cNvPr>
          <p:cNvSpPr txBox="1"/>
          <p:nvPr userDrawn="1"/>
        </p:nvSpPr>
        <p:spPr>
          <a:xfrm>
            <a:off x="6659880" y="6440394"/>
            <a:ext cx="1902552" cy="207749"/>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750" b="0" i="0" dirty="0">
                <a:solidFill>
                  <a:srgbClr val="5E6A71"/>
                </a:solidFill>
                <a:latin typeface="Arial" panose="020B0604020202020204" pitchFamily="34" charset="0"/>
                <a:cs typeface="Arial" panose="020B0604020202020204" pitchFamily="34" charset="0"/>
              </a:rPr>
              <a:t>Clean Cities Coalition Network</a:t>
            </a:r>
            <a:r>
              <a:rPr lang="en-US" sz="750" b="0" i="0" baseline="0" dirty="0">
                <a:solidFill>
                  <a:srgbClr val="5E6A71"/>
                </a:solidFill>
                <a:latin typeface="Arial" panose="020B0604020202020204" pitchFamily="34" charset="0"/>
                <a:cs typeface="Arial" panose="020B0604020202020204" pitchFamily="34" charset="0"/>
              </a:rPr>
              <a:t>    </a:t>
            </a:r>
            <a:r>
              <a:rPr lang="en-US" sz="750" b="0" i="0" dirty="0">
                <a:solidFill>
                  <a:srgbClr val="5E6A71"/>
                </a:solidFill>
                <a:latin typeface="Arial" panose="020B0604020202020204" pitchFamily="34" charset="0"/>
                <a:cs typeface="Arial" panose="020B0604020202020204" pitchFamily="34" charset="0"/>
              </a:rPr>
              <a:t>|    </a:t>
            </a:r>
            <a:fld id="{BFD71CF8-5198-8441-A7C0-DC22FD64CBE4}" type="slidenum">
              <a:rPr lang="en-US" sz="750" b="0" i="0">
                <a:solidFill>
                  <a:srgbClr val="5E6A71"/>
                </a:solidFill>
                <a:latin typeface="Arial" panose="020B0604020202020204" pitchFamily="34" charset="0"/>
                <a:cs typeface="Arial" panose="020B06040202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75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0739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6262BD-F64E-884D-A17C-0B73D51F8CFD}"/>
              </a:ext>
            </a:extLst>
          </p:cNvPr>
          <p:cNvSpPr>
            <a:spLocks noGrp="1"/>
          </p:cNvSpPr>
          <p:nvPr>
            <p:ph sz="half" idx="1"/>
          </p:nvPr>
        </p:nvSpPr>
        <p:spPr>
          <a:xfrm>
            <a:off x="350520" y="1812290"/>
            <a:ext cx="4095750" cy="4351338"/>
          </a:xfrm>
          <a:prstGeom prst="rect">
            <a:avLst/>
          </a:prstGeom>
        </p:spPr>
        <p:txBody>
          <a:bodyPr/>
          <a:lstStyle>
            <a:lvl1pPr>
              <a:defRPr>
                <a:solidFill>
                  <a:srgbClr val="5E6A71"/>
                </a:solidFill>
                <a:latin typeface="Arial" panose="020B0604020202020204" pitchFamily="34" charset="0"/>
                <a:cs typeface="Arial" panose="020B0604020202020204" pitchFamily="34" charset="0"/>
              </a:defRPr>
            </a:lvl1pPr>
            <a:lvl2pPr>
              <a:defRPr>
                <a:solidFill>
                  <a:srgbClr val="5E6A71"/>
                </a:solidFill>
                <a:latin typeface="Arial" panose="020B0604020202020204" pitchFamily="34" charset="0"/>
                <a:cs typeface="Arial" panose="020B0604020202020204" pitchFamily="34" charset="0"/>
              </a:defRPr>
            </a:lvl2pPr>
            <a:lvl3pPr>
              <a:defRPr>
                <a:solidFill>
                  <a:srgbClr val="5E6A71"/>
                </a:solidFill>
                <a:latin typeface="Arial" panose="020B0604020202020204" pitchFamily="34" charset="0"/>
                <a:cs typeface="Arial" panose="020B0604020202020204" pitchFamily="34" charset="0"/>
              </a:defRPr>
            </a:lvl3pPr>
            <a:lvl4pPr>
              <a:defRPr>
                <a:solidFill>
                  <a:srgbClr val="5E6A71"/>
                </a:solidFill>
                <a:latin typeface="Arial" panose="020B0604020202020204" pitchFamily="34" charset="0"/>
                <a:cs typeface="Arial" panose="020B0604020202020204" pitchFamily="34" charset="0"/>
              </a:defRPr>
            </a:lvl4pPr>
            <a:lvl5pPr>
              <a:defRPr>
                <a:solidFill>
                  <a:srgbClr val="5E6A7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C85BE2A-024F-0944-9E3E-A51AEB073923}"/>
              </a:ext>
            </a:extLst>
          </p:cNvPr>
          <p:cNvSpPr>
            <a:spLocks noGrp="1"/>
          </p:cNvSpPr>
          <p:nvPr>
            <p:ph sz="half" idx="2"/>
          </p:nvPr>
        </p:nvSpPr>
        <p:spPr>
          <a:xfrm>
            <a:off x="4621530" y="1812290"/>
            <a:ext cx="4095750" cy="4351338"/>
          </a:xfrm>
          <a:prstGeom prst="rect">
            <a:avLst/>
          </a:prstGeom>
        </p:spPr>
        <p:txBody>
          <a:bodyPr/>
          <a:lstStyle>
            <a:lvl1pPr>
              <a:defRPr>
                <a:solidFill>
                  <a:srgbClr val="5E6A71"/>
                </a:solidFill>
                <a:latin typeface="Arial" panose="020B0604020202020204" pitchFamily="34" charset="0"/>
                <a:cs typeface="Arial" panose="020B0604020202020204" pitchFamily="34" charset="0"/>
              </a:defRPr>
            </a:lvl1pPr>
            <a:lvl2pPr>
              <a:defRPr>
                <a:solidFill>
                  <a:srgbClr val="5E6A71"/>
                </a:solidFill>
                <a:latin typeface="Arial" panose="020B0604020202020204" pitchFamily="34" charset="0"/>
                <a:cs typeface="Arial" panose="020B0604020202020204" pitchFamily="34" charset="0"/>
              </a:defRPr>
            </a:lvl2pPr>
            <a:lvl3pPr>
              <a:defRPr>
                <a:solidFill>
                  <a:srgbClr val="5E6A71"/>
                </a:solidFill>
                <a:latin typeface="Arial" panose="020B0604020202020204" pitchFamily="34" charset="0"/>
                <a:cs typeface="Arial" panose="020B0604020202020204" pitchFamily="34" charset="0"/>
              </a:defRPr>
            </a:lvl3pPr>
            <a:lvl4pPr>
              <a:defRPr>
                <a:solidFill>
                  <a:srgbClr val="5E6A71"/>
                </a:solidFill>
                <a:latin typeface="Arial" panose="020B0604020202020204" pitchFamily="34" charset="0"/>
                <a:cs typeface="Arial" panose="020B0604020202020204" pitchFamily="34" charset="0"/>
              </a:defRPr>
            </a:lvl4pPr>
            <a:lvl5pPr>
              <a:defRPr>
                <a:solidFill>
                  <a:srgbClr val="5E6A7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3CF67000-03F6-664E-ABB5-84C63E36E24A}"/>
              </a:ext>
            </a:extLst>
          </p:cNvPr>
          <p:cNvSpPr>
            <a:spLocks noGrp="1"/>
          </p:cNvSpPr>
          <p:nvPr>
            <p:ph type="title"/>
          </p:nvPr>
        </p:nvSpPr>
        <p:spPr>
          <a:xfrm>
            <a:off x="350520" y="171387"/>
            <a:ext cx="8458200" cy="1325563"/>
          </a:xfrm>
          <a:prstGeom prst="rect">
            <a:avLst/>
          </a:prstGeom>
        </p:spPr>
        <p:txBody>
          <a:bodyPr anchor="ctr"/>
          <a:lstStyle>
            <a:lvl1pPr>
              <a:defRPr b="1" i="0">
                <a:solidFill>
                  <a:srgbClr val="5E6A7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Box 4">
            <a:extLst>
              <a:ext uri="{FF2B5EF4-FFF2-40B4-BE49-F238E27FC236}">
                <a16:creationId xmlns:a16="http://schemas.microsoft.com/office/drawing/2014/main" id="{04F28471-B907-AF41-8F31-AC8BCA0A04BF}"/>
              </a:ext>
            </a:extLst>
          </p:cNvPr>
          <p:cNvSpPr txBox="1"/>
          <p:nvPr userDrawn="1"/>
        </p:nvSpPr>
        <p:spPr>
          <a:xfrm>
            <a:off x="6659880" y="6440394"/>
            <a:ext cx="1902552" cy="207749"/>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750" b="0" i="0" dirty="0">
                <a:solidFill>
                  <a:srgbClr val="5E6A71"/>
                </a:solidFill>
                <a:latin typeface="Arial" panose="020B0604020202020204" pitchFamily="34" charset="0"/>
                <a:cs typeface="Arial" panose="020B0604020202020204" pitchFamily="34" charset="0"/>
              </a:rPr>
              <a:t>Clean Cities Coalition Network</a:t>
            </a:r>
            <a:r>
              <a:rPr lang="en-US" sz="750" b="0" i="0" baseline="0" dirty="0">
                <a:solidFill>
                  <a:srgbClr val="5E6A71"/>
                </a:solidFill>
                <a:latin typeface="Arial" panose="020B0604020202020204" pitchFamily="34" charset="0"/>
                <a:cs typeface="Arial" panose="020B0604020202020204" pitchFamily="34" charset="0"/>
              </a:rPr>
              <a:t>    </a:t>
            </a:r>
            <a:r>
              <a:rPr lang="en-US" sz="750" b="0" i="0" dirty="0">
                <a:solidFill>
                  <a:srgbClr val="5E6A71"/>
                </a:solidFill>
                <a:latin typeface="Arial" panose="020B0604020202020204" pitchFamily="34" charset="0"/>
                <a:cs typeface="Arial" panose="020B0604020202020204" pitchFamily="34" charset="0"/>
              </a:rPr>
              <a:t>|    </a:t>
            </a:r>
            <a:fld id="{BFD71CF8-5198-8441-A7C0-DC22FD64CBE4}" type="slidenum">
              <a:rPr lang="en-US" sz="750" b="0" i="0">
                <a:solidFill>
                  <a:srgbClr val="5E6A71"/>
                </a:solidFill>
                <a:latin typeface="Arial" panose="020B0604020202020204" pitchFamily="34" charset="0"/>
                <a:cs typeface="Arial" panose="020B06040202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75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21830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_Content Slide -  Vertical Blue/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EBEC06-1332-C04F-A9A8-FE6489BED9B5}"/>
              </a:ext>
            </a:extLst>
          </p:cNvPr>
          <p:cNvPicPr>
            <a:picLocks noChangeAspect="1"/>
          </p:cNvPicPr>
          <p:nvPr userDrawn="1"/>
        </p:nvPicPr>
        <p:blipFill rotWithShape="1">
          <a:blip r:embed="rId2"/>
          <a:srcRect/>
          <a:stretch/>
        </p:blipFill>
        <p:spPr>
          <a:xfrm>
            <a:off x="34" y="-11885"/>
            <a:ext cx="1481261" cy="6869886"/>
          </a:xfrm>
          <a:prstGeom prst="rect">
            <a:avLst/>
          </a:prstGeom>
        </p:spPr>
      </p:pic>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184836" y="3328354"/>
            <a:ext cx="1121614" cy="2305854"/>
          </a:xfrm>
        </p:spPr>
        <p:txBody>
          <a:bodyPr lIns="0" tIns="0" rIns="0" bIns="0" anchor="t">
            <a:noAutofit/>
          </a:bodyPr>
          <a:lstStyle>
            <a:lvl1pPr marL="0" indent="0">
              <a:buNone/>
              <a:defRPr sz="1350" b="0">
                <a:solidFill>
                  <a:schemeClr val="bg1"/>
                </a:solidFill>
              </a:defRPr>
            </a:lvl1pPr>
          </a:lstStyle>
          <a:p>
            <a:pPr lvl="0"/>
            <a:r>
              <a:rPr lang="en-US" dirty="0"/>
              <a:t>Supporting text</a:t>
            </a:r>
          </a:p>
        </p:txBody>
      </p:sp>
      <p:sp>
        <p:nvSpPr>
          <p:cNvPr id="15" name="Text Placeholder 7">
            <a:extLst>
              <a:ext uri="{FF2B5EF4-FFF2-40B4-BE49-F238E27FC236}">
                <a16:creationId xmlns:a16="http://schemas.microsoft.com/office/drawing/2014/main" id="{69218DB5-BED1-40B8-B041-32302A45713E}"/>
              </a:ext>
            </a:extLst>
          </p:cNvPr>
          <p:cNvSpPr>
            <a:spLocks noGrp="1"/>
          </p:cNvSpPr>
          <p:nvPr>
            <p:ph type="body" sz="quarter" idx="54" hasCustomPrompt="1"/>
          </p:nvPr>
        </p:nvSpPr>
        <p:spPr>
          <a:xfrm>
            <a:off x="184836" y="505618"/>
            <a:ext cx="1121614" cy="2435290"/>
          </a:xfrm>
          <a:prstGeom prst="rect">
            <a:avLst/>
          </a:prstGeom>
        </p:spPr>
        <p:txBody>
          <a:bodyPr lIns="0" tIns="0" rIns="0" bIns="0" anchor="b">
            <a:noAutofit/>
          </a:bodyPr>
          <a:lstStyle>
            <a:lvl1pPr marL="0" indent="0" algn="l">
              <a:spcBef>
                <a:spcPts val="0"/>
              </a:spcBef>
              <a:buNone/>
              <a:defRPr sz="2100" b="1">
                <a:solidFill>
                  <a:schemeClr val="bg1"/>
                </a:solidFill>
              </a:defRPr>
            </a:lvl1pPr>
          </a:lstStyle>
          <a:p>
            <a:pPr lvl="0"/>
            <a:r>
              <a:rPr lang="en-US" dirty="0"/>
              <a:t>Headline</a:t>
            </a:r>
          </a:p>
          <a:p>
            <a:pPr lvl="0"/>
            <a:r>
              <a:rPr lang="en-US" dirty="0"/>
              <a:t>Text</a:t>
            </a:r>
          </a:p>
        </p:txBody>
      </p:sp>
      <p:sp>
        <p:nvSpPr>
          <p:cNvPr id="17" name="Picture Placeholder 2">
            <a:extLst>
              <a:ext uri="{FF2B5EF4-FFF2-40B4-BE49-F238E27FC236}">
                <a16:creationId xmlns:a16="http://schemas.microsoft.com/office/drawing/2014/main" id="{C6D13D3A-C20E-4ED4-8491-4531FA3664B1}"/>
              </a:ext>
            </a:extLst>
          </p:cNvPr>
          <p:cNvSpPr>
            <a:spLocks noGrp="1"/>
          </p:cNvSpPr>
          <p:nvPr>
            <p:ph type="pic" sz="quarter" idx="55" hasCustomPrompt="1"/>
          </p:nvPr>
        </p:nvSpPr>
        <p:spPr>
          <a:xfrm>
            <a:off x="1481329" y="-1"/>
            <a:ext cx="7662671" cy="6842203"/>
          </a:xfrm>
          <a:prstGeom prst="rect">
            <a:avLst/>
          </a:prstGeom>
          <a:solidFill>
            <a:schemeClr val="bg1"/>
          </a:solidFill>
        </p:spPr>
        <p:txBody>
          <a:bodyPr/>
          <a:lstStyle>
            <a:lvl1pPr marL="0" indent="0" algn="ctr">
              <a:buNone/>
              <a:defRPr/>
            </a:lvl1pPr>
          </a:lstStyle>
          <a:p>
            <a:r>
              <a:rPr lang="en-US" dirty="0"/>
              <a:t>Insert Photo or Graphic</a:t>
            </a:r>
          </a:p>
        </p:txBody>
      </p:sp>
      <p:sp>
        <p:nvSpPr>
          <p:cNvPr id="9" name="TextBox 8">
            <a:extLst>
              <a:ext uri="{FF2B5EF4-FFF2-40B4-BE49-F238E27FC236}">
                <a16:creationId xmlns:a16="http://schemas.microsoft.com/office/drawing/2014/main" id="{41AA7A2A-E49E-4D49-ADB9-5AA5BB9624A1}"/>
              </a:ext>
            </a:extLst>
          </p:cNvPr>
          <p:cNvSpPr txBox="1"/>
          <p:nvPr userDrawn="1"/>
        </p:nvSpPr>
        <p:spPr>
          <a:xfrm>
            <a:off x="6659880" y="6440394"/>
            <a:ext cx="1902552" cy="207749"/>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750" b="0" i="0" dirty="0">
                <a:solidFill>
                  <a:srgbClr val="5E6A71"/>
                </a:solidFill>
                <a:latin typeface="Arial" panose="020B0604020202020204" pitchFamily="34" charset="0"/>
                <a:cs typeface="Arial" panose="020B0604020202020204" pitchFamily="34" charset="0"/>
              </a:rPr>
              <a:t>Clean Cities Coalition Network</a:t>
            </a:r>
            <a:r>
              <a:rPr lang="en-US" sz="750" b="0" i="0" baseline="0" dirty="0">
                <a:solidFill>
                  <a:srgbClr val="5E6A71"/>
                </a:solidFill>
                <a:latin typeface="Arial" panose="020B0604020202020204" pitchFamily="34" charset="0"/>
                <a:cs typeface="Arial" panose="020B0604020202020204" pitchFamily="34" charset="0"/>
              </a:rPr>
              <a:t>    </a:t>
            </a:r>
            <a:r>
              <a:rPr lang="en-US" sz="750" b="0" i="0" dirty="0">
                <a:solidFill>
                  <a:srgbClr val="5E6A71"/>
                </a:solidFill>
                <a:latin typeface="Arial" panose="020B0604020202020204" pitchFamily="34" charset="0"/>
                <a:cs typeface="Arial" panose="020B0604020202020204" pitchFamily="34" charset="0"/>
              </a:rPr>
              <a:t>|    </a:t>
            </a:r>
            <a:fld id="{BFD71CF8-5198-8441-A7C0-DC22FD64CBE4}" type="slidenum">
              <a:rPr lang="en-US" sz="750" b="0" i="0">
                <a:solidFill>
                  <a:srgbClr val="5E6A71"/>
                </a:solidFill>
                <a:latin typeface="Arial" panose="020B0604020202020204" pitchFamily="34" charset="0"/>
                <a:cs typeface="Arial" panose="020B06040202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75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5679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3_Content Slide -  Vertical Blue/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1E2CF7-BB8A-744F-BD1E-47B044D36A04}"/>
              </a:ext>
            </a:extLst>
          </p:cNvPr>
          <p:cNvPicPr>
            <a:picLocks noChangeAspect="1"/>
          </p:cNvPicPr>
          <p:nvPr userDrawn="1"/>
        </p:nvPicPr>
        <p:blipFill rotWithShape="1">
          <a:blip r:embed="rId2"/>
          <a:srcRect/>
          <a:stretch/>
        </p:blipFill>
        <p:spPr>
          <a:xfrm>
            <a:off x="0" y="1482"/>
            <a:ext cx="1481328" cy="6925056"/>
          </a:xfrm>
          <a:prstGeom prst="rect">
            <a:avLst/>
          </a:prstGeom>
        </p:spPr>
      </p:pic>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184836" y="3328354"/>
            <a:ext cx="1121614" cy="2305854"/>
          </a:xfrm>
        </p:spPr>
        <p:txBody>
          <a:bodyPr lIns="0" tIns="0" rIns="0" bIns="0" anchor="t">
            <a:noAutofit/>
          </a:bodyPr>
          <a:lstStyle>
            <a:lvl1pPr marL="0" indent="0">
              <a:buNone/>
              <a:defRPr sz="1350" b="0">
                <a:solidFill>
                  <a:schemeClr val="bg1"/>
                </a:solidFill>
              </a:defRPr>
            </a:lvl1pPr>
          </a:lstStyle>
          <a:p>
            <a:pPr lvl="0"/>
            <a:r>
              <a:rPr lang="en-US" dirty="0"/>
              <a:t>Supporting text</a:t>
            </a:r>
          </a:p>
        </p:txBody>
      </p:sp>
      <p:sp>
        <p:nvSpPr>
          <p:cNvPr id="15" name="Text Placeholder 7">
            <a:extLst>
              <a:ext uri="{FF2B5EF4-FFF2-40B4-BE49-F238E27FC236}">
                <a16:creationId xmlns:a16="http://schemas.microsoft.com/office/drawing/2014/main" id="{69218DB5-BED1-40B8-B041-32302A45713E}"/>
              </a:ext>
            </a:extLst>
          </p:cNvPr>
          <p:cNvSpPr>
            <a:spLocks noGrp="1"/>
          </p:cNvSpPr>
          <p:nvPr>
            <p:ph type="body" sz="quarter" idx="54" hasCustomPrompt="1"/>
          </p:nvPr>
        </p:nvSpPr>
        <p:spPr>
          <a:xfrm>
            <a:off x="184836" y="505618"/>
            <a:ext cx="1121614" cy="2435290"/>
          </a:xfrm>
          <a:prstGeom prst="rect">
            <a:avLst/>
          </a:prstGeom>
        </p:spPr>
        <p:txBody>
          <a:bodyPr lIns="0" tIns="0" rIns="0" bIns="0" anchor="b">
            <a:noAutofit/>
          </a:bodyPr>
          <a:lstStyle>
            <a:lvl1pPr marL="0" indent="0" algn="l">
              <a:spcBef>
                <a:spcPts val="0"/>
              </a:spcBef>
              <a:buNone/>
              <a:defRPr sz="2100" b="1">
                <a:solidFill>
                  <a:schemeClr val="bg1"/>
                </a:solidFill>
              </a:defRPr>
            </a:lvl1pPr>
          </a:lstStyle>
          <a:p>
            <a:pPr lvl="0"/>
            <a:r>
              <a:rPr lang="en-US" dirty="0"/>
              <a:t>Headline</a:t>
            </a:r>
          </a:p>
          <a:p>
            <a:pPr lvl="0"/>
            <a:r>
              <a:rPr lang="en-US" dirty="0"/>
              <a:t>Text</a:t>
            </a:r>
          </a:p>
        </p:txBody>
      </p:sp>
      <p:sp>
        <p:nvSpPr>
          <p:cNvPr id="17" name="Picture Placeholder 2">
            <a:extLst>
              <a:ext uri="{FF2B5EF4-FFF2-40B4-BE49-F238E27FC236}">
                <a16:creationId xmlns:a16="http://schemas.microsoft.com/office/drawing/2014/main" id="{C6D13D3A-C20E-4ED4-8491-4531FA3664B1}"/>
              </a:ext>
            </a:extLst>
          </p:cNvPr>
          <p:cNvSpPr>
            <a:spLocks noGrp="1"/>
          </p:cNvSpPr>
          <p:nvPr>
            <p:ph type="pic" sz="quarter" idx="55" hasCustomPrompt="1"/>
          </p:nvPr>
        </p:nvSpPr>
        <p:spPr>
          <a:xfrm>
            <a:off x="1481329" y="-1"/>
            <a:ext cx="7662671" cy="6842203"/>
          </a:xfrm>
          <a:prstGeom prst="rect">
            <a:avLst/>
          </a:prstGeom>
          <a:solidFill>
            <a:schemeClr val="bg1"/>
          </a:solidFill>
        </p:spPr>
        <p:txBody>
          <a:bodyPr/>
          <a:lstStyle>
            <a:lvl1pPr marL="0" indent="0" algn="ctr">
              <a:buNone/>
              <a:defRPr/>
            </a:lvl1pPr>
          </a:lstStyle>
          <a:p>
            <a:r>
              <a:rPr lang="en-US" dirty="0"/>
              <a:t>Insert Photo or Graphic</a:t>
            </a:r>
          </a:p>
        </p:txBody>
      </p:sp>
      <p:sp>
        <p:nvSpPr>
          <p:cNvPr id="9" name="TextBox 8">
            <a:extLst>
              <a:ext uri="{FF2B5EF4-FFF2-40B4-BE49-F238E27FC236}">
                <a16:creationId xmlns:a16="http://schemas.microsoft.com/office/drawing/2014/main" id="{41AA7A2A-E49E-4D49-ADB9-5AA5BB9624A1}"/>
              </a:ext>
            </a:extLst>
          </p:cNvPr>
          <p:cNvSpPr txBox="1"/>
          <p:nvPr userDrawn="1"/>
        </p:nvSpPr>
        <p:spPr>
          <a:xfrm>
            <a:off x="6659880" y="6440394"/>
            <a:ext cx="1902552" cy="207749"/>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750" b="0" i="0" dirty="0">
                <a:solidFill>
                  <a:srgbClr val="5E6A71"/>
                </a:solidFill>
                <a:latin typeface="Arial" panose="020B0604020202020204" pitchFamily="34" charset="0"/>
                <a:cs typeface="Arial" panose="020B0604020202020204" pitchFamily="34" charset="0"/>
              </a:rPr>
              <a:t>Clean Cities Coalition Network</a:t>
            </a:r>
            <a:r>
              <a:rPr lang="en-US" sz="750" b="0" i="0" baseline="0" dirty="0">
                <a:solidFill>
                  <a:srgbClr val="5E6A71"/>
                </a:solidFill>
                <a:latin typeface="Arial" panose="020B0604020202020204" pitchFamily="34" charset="0"/>
                <a:cs typeface="Arial" panose="020B0604020202020204" pitchFamily="34" charset="0"/>
              </a:rPr>
              <a:t>    </a:t>
            </a:r>
            <a:r>
              <a:rPr lang="en-US" sz="750" b="0" i="0" dirty="0">
                <a:solidFill>
                  <a:srgbClr val="5E6A71"/>
                </a:solidFill>
                <a:latin typeface="Arial" panose="020B0604020202020204" pitchFamily="34" charset="0"/>
                <a:cs typeface="Arial" panose="020B0604020202020204" pitchFamily="34" charset="0"/>
              </a:rPr>
              <a:t>|    </a:t>
            </a:r>
            <a:fld id="{BFD71CF8-5198-8441-A7C0-DC22FD64CBE4}" type="slidenum">
              <a:rPr lang="en-US" sz="750" b="0" i="0">
                <a:solidFill>
                  <a:srgbClr val="5E6A71"/>
                </a:solidFill>
                <a:latin typeface="Arial" panose="020B0604020202020204" pitchFamily="34" charset="0"/>
                <a:cs typeface="Arial" panose="020B06040202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75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69176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5_Content Slide -  Vertical Blue/phot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9E8DA4F-A760-E144-B47B-437326C908B1}"/>
              </a:ext>
            </a:extLst>
          </p:cNvPr>
          <p:cNvPicPr>
            <a:picLocks noChangeAspect="1"/>
          </p:cNvPicPr>
          <p:nvPr userDrawn="1"/>
        </p:nvPicPr>
        <p:blipFill rotWithShape="1">
          <a:blip r:embed="rId2"/>
          <a:srcRect/>
          <a:stretch/>
        </p:blipFill>
        <p:spPr>
          <a:xfrm>
            <a:off x="975" y="-11885"/>
            <a:ext cx="2903091" cy="6869886"/>
          </a:xfrm>
          <a:prstGeom prst="rect">
            <a:avLst/>
          </a:prstGeom>
        </p:spPr>
      </p:pic>
      <p:sp>
        <p:nvSpPr>
          <p:cNvPr id="18" name="Text Placeholder 3">
            <a:extLst>
              <a:ext uri="{FF2B5EF4-FFF2-40B4-BE49-F238E27FC236}">
                <a16:creationId xmlns:a16="http://schemas.microsoft.com/office/drawing/2014/main" id="{B9D9A409-41A5-4169-9C7B-EB86F21FDCBB}"/>
              </a:ext>
            </a:extLst>
          </p:cNvPr>
          <p:cNvSpPr>
            <a:spLocks noGrp="1"/>
          </p:cNvSpPr>
          <p:nvPr>
            <p:ph type="body" sz="quarter" idx="56" hasCustomPrompt="1"/>
          </p:nvPr>
        </p:nvSpPr>
        <p:spPr>
          <a:xfrm>
            <a:off x="2905042" y="3437846"/>
            <a:ext cx="6238958" cy="3420155"/>
          </a:xfrm>
          <a:prstGeom prst="rect">
            <a:avLst/>
          </a:prstGeom>
          <a:solidFill>
            <a:schemeClr val="bg1">
              <a:lumMod val="95000"/>
            </a:schemeClr>
          </a:solidFill>
          <a:effectLst/>
        </p:spPr>
        <p:txBody>
          <a:bodyPr lIns="365760" tIns="365760" rIns="365760" bIns="640080">
            <a:noAutofit/>
          </a:bodyPr>
          <a:lstStyle>
            <a:lvl1pPr marL="0" indent="0">
              <a:buNone/>
              <a:defRPr sz="1200"/>
            </a:lvl1pPr>
            <a:lvl2pPr>
              <a:defRPr sz="1200"/>
            </a:lvl2pPr>
            <a:lvl3pPr>
              <a:defRPr sz="1200"/>
            </a:lvl3pPr>
            <a:lvl4pPr>
              <a:defRPr sz="1200"/>
            </a:lvl4pPr>
            <a:lvl5pPr>
              <a:defRPr sz="1200"/>
            </a:lvl5pPr>
          </a:lstStyle>
          <a:p>
            <a:pPr lvl="0"/>
            <a:r>
              <a:rPr lang="en-US" dirty="0"/>
              <a:t>Body text</a:t>
            </a:r>
          </a:p>
        </p:txBody>
      </p:sp>
      <p:sp>
        <p:nvSpPr>
          <p:cNvPr id="11" name="Picture Placeholder 2">
            <a:extLst>
              <a:ext uri="{FF2B5EF4-FFF2-40B4-BE49-F238E27FC236}">
                <a16:creationId xmlns:a16="http://schemas.microsoft.com/office/drawing/2014/main" id="{6F4B9D9F-E1AE-47D9-945D-953301E0B1DA}"/>
              </a:ext>
            </a:extLst>
          </p:cNvPr>
          <p:cNvSpPr>
            <a:spLocks noGrp="1"/>
          </p:cNvSpPr>
          <p:nvPr>
            <p:ph type="pic" sz="quarter" idx="55" hasCustomPrompt="1"/>
          </p:nvPr>
        </p:nvSpPr>
        <p:spPr>
          <a:xfrm>
            <a:off x="2905042" y="-15797"/>
            <a:ext cx="6238958" cy="3423395"/>
          </a:xfrm>
          <a:prstGeom prst="rect">
            <a:avLst/>
          </a:prstGeom>
          <a:solidFill>
            <a:schemeClr val="bg1"/>
          </a:solidFill>
        </p:spPr>
        <p:txBody>
          <a:bodyPr/>
          <a:lstStyle>
            <a:lvl1pPr marL="0" indent="0" algn="ctr">
              <a:buNone/>
              <a:defRPr/>
            </a:lvl1pPr>
          </a:lstStyle>
          <a:p>
            <a:r>
              <a:rPr lang="en-US" dirty="0"/>
              <a:t>Insert Photo or Graphic</a:t>
            </a:r>
          </a:p>
        </p:txBody>
      </p:sp>
      <p:sp>
        <p:nvSpPr>
          <p:cNvPr id="9" name="Text Placeholder 7">
            <a:extLst>
              <a:ext uri="{FF2B5EF4-FFF2-40B4-BE49-F238E27FC236}">
                <a16:creationId xmlns:a16="http://schemas.microsoft.com/office/drawing/2014/main" id="{804925F4-8147-A140-B7CD-4C38091E2FF7}"/>
              </a:ext>
            </a:extLst>
          </p:cNvPr>
          <p:cNvSpPr>
            <a:spLocks noGrp="1"/>
          </p:cNvSpPr>
          <p:nvPr>
            <p:ph type="body" sz="quarter" idx="57" hasCustomPrompt="1"/>
          </p:nvPr>
        </p:nvSpPr>
        <p:spPr>
          <a:xfrm>
            <a:off x="184836" y="3328354"/>
            <a:ext cx="2434797" cy="2305854"/>
          </a:xfrm>
        </p:spPr>
        <p:txBody>
          <a:bodyPr lIns="0" tIns="0" rIns="0" bIns="0" anchor="t">
            <a:noAutofit/>
          </a:bodyPr>
          <a:lstStyle>
            <a:lvl1pPr marL="0" indent="0">
              <a:buNone/>
              <a:defRPr sz="1350" b="0">
                <a:solidFill>
                  <a:schemeClr val="bg1"/>
                </a:solidFill>
              </a:defRPr>
            </a:lvl1pPr>
          </a:lstStyle>
          <a:p>
            <a:pPr lvl="0"/>
            <a:r>
              <a:rPr lang="en-US" dirty="0"/>
              <a:t>Supporting text</a:t>
            </a:r>
          </a:p>
        </p:txBody>
      </p:sp>
      <p:sp>
        <p:nvSpPr>
          <p:cNvPr id="10" name="Text Placeholder 7">
            <a:extLst>
              <a:ext uri="{FF2B5EF4-FFF2-40B4-BE49-F238E27FC236}">
                <a16:creationId xmlns:a16="http://schemas.microsoft.com/office/drawing/2014/main" id="{0BD95BF8-080A-F743-8D26-74E1D2C10798}"/>
              </a:ext>
            </a:extLst>
          </p:cNvPr>
          <p:cNvSpPr>
            <a:spLocks noGrp="1"/>
          </p:cNvSpPr>
          <p:nvPr>
            <p:ph type="body" sz="quarter" idx="54" hasCustomPrompt="1"/>
          </p:nvPr>
        </p:nvSpPr>
        <p:spPr>
          <a:xfrm>
            <a:off x="184835" y="505618"/>
            <a:ext cx="2434797" cy="2435290"/>
          </a:xfrm>
          <a:prstGeom prst="rect">
            <a:avLst/>
          </a:prstGeom>
        </p:spPr>
        <p:txBody>
          <a:bodyPr lIns="0" tIns="0" rIns="0" bIns="0" anchor="b">
            <a:noAutofit/>
          </a:bodyPr>
          <a:lstStyle>
            <a:lvl1pPr marL="0" indent="0" algn="l">
              <a:spcBef>
                <a:spcPts val="0"/>
              </a:spcBef>
              <a:buNone/>
              <a:defRPr sz="2100" b="1">
                <a:solidFill>
                  <a:schemeClr val="bg1"/>
                </a:solidFill>
              </a:defRPr>
            </a:lvl1pPr>
          </a:lstStyle>
          <a:p>
            <a:pPr lvl="0"/>
            <a:r>
              <a:rPr lang="en-US" dirty="0" err="1"/>
              <a:t>HeadlineText</a:t>
            </a:r>
            <a:endParaRPr lang="en-US" dirty="0"/>
          </a:p>
        </p:txBody>
      </p:sp>
      <p:sp>
        <p:nvSpPr>
          <p:cNvPr id="14" name="TextBox 13">
            <a:extLst>
              <a:ext uri="{FF2B5EF4-FFF2-40B4-BE49-F238E27FC236}">
                <a16:creationId xmlns:a16="http://schemas.microsoft.com/office/drawing/2014/main" id="{133B7EDD-4705-7D46-9B83-4628344FC46C}"/>
              </a:ext>
            </a:extLst>
          </p:cNvPr>
          <p:cNvSpPr txBox="1"/>
          <p:nvPr userDrawn="1"/>
        </p:nvSpPr>
        <p:spPr>
          <a:xfrm>
            <a:off x="6659880" y="6440394"/>
            <a:ext cx="1902552" cy="207749"/>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750" b="0" i="0" dirty="0">
                <a:solidFill>
                  <a:srgbClr val="5E6A71"/>
                </a:solidFill>
                <a:latin typeface="Arial" panose="020B0604020202020204" pitchFamily="34" charset="0"/>
                <a:cs typeface="Arial" panose="020B0604020202020204" pitchFamily="34" charset="0"/>
              </a:rPr>
              <a:t>Clean Cities Coalition Network</a:t>
            </a:r>
            <a:r>
              <a:rPr lang="en-US" sz="750" b="0" i="0" baseline="0" dirty="0">
                <a:solidFill>
                  <a:srgbClr val="5E6A71"/>
                </a:solidFill>
                <a:latin typeface="Arial" panose="020B0604020202020204" pitchFamily="34" charset="0"/>
                <a:cs typeface="Arial" panose="020B0604020202020204" pitchFamily="34" charset="0"/>
              </a:rPr>
              <a:t>    </a:t>
            </a:r>
            <a:r>
              <a:rPr lang="en-US" sz="750" b="0" i="0" dirty="0">
                <a:solidFill>
                  <a:srgbClr val="5E6A71"/>
                </a:solidFill>
                <a:latin typeface="Arial" panose="020B0604020202020204" pitchFamily="34" charset="0"/>
                <a:cs typeface="Arial" panose="020B0604020202020204" pitchFamily="34" charset="0"/>
              </a:rPr>
              <a:t>|    </a:t>
            </a:r>
            <a:fld id="{BFD71CF8-5198-8441-A7C0-DC22FD64CBE4}" type="slidenum">
              <a:rPr lang="en-US" sz="750" b="0" i="0">
                <a:solidFill>
                  <a:srgbClr val="5E6A71"/>
                </a:solidFill>
                <a:latin typeface="Arial" panose="020B0604020202020204" pitchFamily="34" charset="0"/>
                <a:cs typeface="Arial" panose="020B06040202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75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30203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Content Slide -  Vertical Blue/phot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5" y="674159"/>
            <a:ext cx="2532807" cy="1462617"/>
          </a:xfrm>
        </p:spPr>
        <p:txBody>
          <a:bodyPr lIns="0" tIns="0" rIns="0" bIns="0">
            <a:noAutofit/>
          </a:bodyPr>
          <a:lstStyle>
            <a:lvl1pPr marL="0" indent="0">
              <a:spcBef>
                <a:spcPts val="0"/>
              </a:spcBef>
              <a:buNone/>
              <a:defRPr sz="24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5" y="4754571"/>
            <a:ext cx="2532807" cy="1462617"/>
          </a:xfrm>
        </p:spPr>
        <p:txBody>
          <a:bodyPr lIns="0" tIns="0" rIns="0" bIns="0" anchor="b">
            <a:noAutofit/>
          </a:bodyPr>
          <a:lstStyle>
            <a:lvl1pPr marL="0" indent="0">
              <a:buNone/>
              <a:defRPr sz="1800" b="0">
                <a:solidFill>
                  <a:schemeClr val="bg1"/>
                </a:solidFill>
              </a:defRPr>
            </a:lvl1pPr>
          </a:lstStyle>
          <a:p>
            <a:pPr lvl="0"/>
            <a:r>
              <a:rPr lang="en-US" dirty="0"/>
              <a:t>Supporting text</a:t>
            </a:r>
          </a:p>
        </p:txBody>
      </p:sp>
      <p:sp>
        <p:nvSpPr>
          <p:cNvPr id="18" name="Text Placeholder 3">
            <a:extLst>
              <a:ext uri="{FF2B5EF4-FFF2-40B4-BE49-F238E27FC236}">
                <a16:creationId xmlns:a16="http://schemas.microsoft.com/office/drawing/2014/main" id="{B9D9A409-41A5-4169-9C7B-EB86F21FDCBB}"/>
              </a:ext>
            </a:extLst>
          </p:cNvPr>
          <p:cNvSpPr>
            <a:spLocks noGrp="1"/>
          </p:cNvSpPr>
          <p:nvPr>
            <p:ph type="body" sz="quarter" idx="56" hasCustomPrompt="1"/>
          </p:nvPr>
        </p:nvSpPr>
        <p:spPr>
          <a:xfrm>
            <a:off x="2905042" y="3437846"/>
            <a:ext cx="6238958" cy="3420155"/>
          </a:xfrm>
          <a:prstGeom prst="rect">
            <a:avLst/>
          </a:prstGeom>
          <a:solidFill>
            <a:schemeClr val="bg1">
              <a:lumMod val="95000"/>
            </a:schemeClr>
          </a:solidFill>
          <a:effectLst/>
        </p:spPr>
        <p:txBody>
          <a:bodyPr lIns="365760" tIns="365760" rIns="365760" bIns="640080">
            <a:noAutofit/>
          </a:bodyPr>
          <a:lstStyle>
            <a:lvl1pPr marL="0" indent="0">
              <a:buNone/>
              <a:defRPr sz="1200"/>
            </a:lvl1pPr>
            <a:lvl2pPr>
              <a:defRPr sz="1200"/>
            </a:lvl2pPr>
            <a:lvl3pPr>
              <a:defRPr sz="1200"/>
            </a:lvl3pPr>
            <a:lvl4pPr>
              <a:defRPr sz="1200"/>
            </a:lvl4pPr>
            <a:lvl5pPr>
              <a:defRPr sz="1200"/>
            </a:lvl5pPr>
          </a:lstStyle>
          <a:p>
            <a:pPr lvl="0"/>
            <a:r>
              <a:rPr lang="en-US" dirty="0"/>
              <a:t>Body text</a:t>
            </a:r>
          </a:p>
        </p:txBody>
      </p:sp>
      <p:sp>
        <p:nvSpPr>
          <p:cNvPr id="11" name="Picture Placeholder 2">
            <a:extLst>
              <a:ext uri="{FF2B5EF4-FFF2-40B4-BE49-F238E27FC236}">
                <a16:creationId xmlns:a16="http://schemas.microsoft.com/office/drawing/2014/main" id="{6F4B9D9F-E1AE-47D9-945D-953301E0B1DA}"/>
              </a:ext>
            </a:extLst>
          </p:cNvPr>
          <p:cNvSpPr>
            <a:spLocks noGrp="1"/>
          </p:cNvSpPr>
          <p:nvPr>
            <p:ph type="pic" sz="quarter" idx="55" hasCustomPrompt="1"/>
          </p:nvPr>
        </p:nvSpPr>
        <p:spPr>
          <a:xfrm>
            <a:off x="2905042" y="-15797"/>
            <a:ext cx="6238958" cy="3423395"/>
          </a:xfrm>
          <a:prstGeom prst="rect">
            <a:avLst/>
          </a:prstGeom>
          <a:solidFill>
            <a:schemeClr val="bg1"/>
          </a:solidFill>
        </p:spPr>
        <p:txBody>
          <a:bodyPr/>
          <a:lstStyle>
            <a:lvl1pPr marL="0" indent="0" algn="ctr">
              <a:buNone/>
              <a:defRPr/>
            </a:lvl1pPr>
          </a:lstStyle>
          <a:p>
            <a:r>
              <a:rPr lang="en-US" dirty="0"/>
              <a:t>Insert Photo or Graphic</a:t>
            </a:r>
          </a:p>
        </p:txBody>
      </p:sp>
      <p:pic>
        <p:nvPicPr>
          <p:cNvPr id="7" name="Picture 6">
            <a:extLst>
              <a:ext uri="{FF2B5EF4-FFF2-40B4-BE49-F238E27FC236}">
                <a16:creationId xmlns:a16="http://schemas.microsoft.com/office/drawing/2014/main" id="{D02B88BD-BF6B-FE42-AC83-DB030571246B}"/>
              </a:ext>
            </a:extLst>
          </p:cNvPr>
          <p:cNvPicPr>
            <a:picLocks noChangeAspect="1"/>
          </p:cNvPicPr>
          <p:nvPr userDrawn="1"/>
        </p:nvPicPr>
        <p:blipFill rotWithShape="1">
          <a:blip r:embed="rId2"/>
          <a:srcRect/>
          <a:stretch/>
        </p:blipFill>
        <p:spPr>
          <a:xfrm>
            <a:off x="289" y="-1"/>
            <a:ext cx="2904464" cy="6928023"/>
          </a:xfrm>
          <a:prstGeom prst="rect">
            <a:avLst/>
          </a:prstGeom>
        </p:spPr>
      </p:pic>
      <p:sp>
        <p:nvSpPr>
          <p:cNvPr id="9" name="Text Placeholder 7">
            <a:extLst>
              <a:ext uri="{FF2B5EF4-FFF2-40B4-BE49-F238E27FC236}">
                <a16:creationId xmlns:a16="http://schemas.microsoft.com/office/drawing/2014/main" id="{804925F4-8147-A140-B7CD-4C38091E2FF7}"/>
              </a:ext>
            </a:extLst>
          </p:cNvPr>
          <p:cNvSpPr>
            <a:spLocks noGrp="1"/>
          </p:cNvSpPr>
          <p:nvPr>
            <p:ph type="body" sz="quarter" idx="57" hasCustomPrompt="1"/>
          </p:nvPr>
        </p:nvSpPr>
        <p:spPr>
          <a:xfrm>
            <a:off x="184836" y="3328354"/>
            <a:ext cx="2434797" cy="2305854"/>
          </a:xfrm>
        </p:spPr>
        <p:txBody>
          <a:bodyPr lIns="0" tIns="0" rIns="0" bIns="0" anchor="t">
            <a:noAutofit/>
          </a:bodyPr>
          <a:lstStyle>
            <a:lvl1pPr marL="0" indent="0">
              <a:buNone/>
              <a:defRPr sz="1350" b="0">
                <a:solidFill>
                  <a:schemeClr val="bg1"/>
                </a:solidFill>
              </a:defRPr>
            </a:lvl1pPr>
          </a:lstStyle>
          <a:p>
            <a:pPr lvl="0"/>
            <a:r>
              <a:rPr lang="en-US" dirty="0"/>
              <a:t>Supporting text</a:t>
            </a:r>
          </a:p>
        </p:txBody>
      </p:sp>
      <p:sp>
        <p:nvSpPr>
          <p:cNvPr id="10" name="Text Placeholder 7">
            <a:extLst>
              <a:ext uri="{FF2B5EF4-FFF2-40B4-BE49-F238E27FC236}">
                <a16:creationId xmlns:a16="http://schemas.microsoft.com/office/drawing/2014/main" id="{0BD95BF8-080A-F743-8D26-74E1D2C10798}"/>
              </a:ext>
            </a:extLst>
          </p:cNvPr>
          <p:cNvSpPr>
            <a:spLocks noGrp="1"/>
          </p:cNvSpPr>
          <p:nvPr>
            <p:ph type="body" sz="quarter" idx="54" hasCustomPrompt="1"/>
          </p:nvPr>
        </p:nvSpPr>
        <p:spPr>
          <a:xfrm>
            <a:off x="184835" y="505618"/>
            <a:ext cx="2434797" cy="2435290"/>
          </a:xfrm>
          <a:prstGeom prst="rect">
            <a:avLst/>
          </a:prstGeom>
        </p:spPr>
        <p:txBody>
          <a:bodyPr lIns="0" tIns="0" rIns="0" bIns="0" anchor="b">
            <a:noAutofit/>
          </a:bodyPr>
          <a:lstStyle>
            <a:lvl1pPr marL="0" indent="0" algn="l">
              <a:spcBef>
                <a:spcPts val="0"/>
              </a:spcBef>
              <a:buNone/>
              <a:defRPr sz="2100" b="1">
                <a:solidFill>
                  <a:schemeClr val="bg1"/>
                </a:solidFill>
              </a:defRPr>
            </a:lvl1pPr>
          </a:lstStyle>
          <a:p>
            <a:pPr lvl="0"/>
            <a:r>
              <a:rPr lang="en-US" dirty="0" err="1"/>
              <a:t>HeadlineText</a:t>
            </a:r>
            <a:endParaRPr lang="en-US" dirty="0"/>
          </a:p>
        </p:txBody>
      </p:sp>
      <p:sp>
        <p:nvSpPr>
          <p:cNvPr id="14" name="TextBox 13">
            <a:extLst>
              <a:ext uri="{FF2B5EF4-FFF2-40B4-BE49-F238E27FC236}">
                <a16:creationId xmlns:a16="http://schemas.microsoft.com/office/drawing/2014/main" id="{133B7EDD-4705-7D46-9B83-4628344FC46C}"/>
              </a:ext>
            </a:extLst>
          </p:cNvPr>
          <p:cNvSpPr txBox="1"/>
          <p:nvPr userDrawn="1"/>
        </p:nvSpPr>
        <p:spPr>
          <a:xfrm>
            <a:off x="6659880" y="6440394"/>
            <a:ext cx="1902552" cy="207749"/>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750" b="0" i="0" dirty="0">
                <a:solidFill>
                  <a:srgbClr val="5E6A71"/>
                </a:solidFill>
                <a:latin typeface="Arial" panose="020B0604020202020204" pitchFamily="34" charset="0"/>
                <a:cs typeface="Arial" panose="020B0604020202020204" pitchFamily="34" charset="0"/>
              </a:rPr>
              <a:t>Clean Cities Coalition Network</a:t>
            </a:r>
            <a:r>
              <a:rPr lang="en-US" sz="750" b="0" i="0" baseline="0" dirty="0">
                <a:solidFill>
                  <a:srgbClr val="5E6A71"/>
                </a:solidFill>
                <a:latin typeface="Arial" panose="020B0604020202020204" pitchFamily="34" charset="0"/>
                <a:cs typeface="Arial" panose="020B0604020202020204" pitchFamily="34" charset="0"/>
              </a:rPr>
              <a:t>    </a:t>
            </a:r>
            <a:r>
              <a:rPr lang="en-US" sz="750" b="0" i="0" dirty="0">
                <a:solidFill>
                  <a:srgbClr val="5E6A71"/>
                </a:solidFill>
                <a:latin typeface="Arial" panose="020B0604020202020204" pitchFamily="34" charset="0"/>
                <a:cs typeface="Arial" panose="020B0604020202020204" pitchFamily="34" charset="0"/>
              </a:rPr>
              <a:t>|    </a:t>
            </a:r>
            <a:fld id="{BFD71CF8-5198-8441-A7C0-DC22FD64CBE4}" type="slidenum">
              <a:rPr lang="en-US" sz="750" b="0" i="0">
                <a:solidFill>
                  <a:srgbClr val="5E6A71"/>
                </a:solidFill>
                <a:latin typeface="Arial" panose="020B0604020202020204" pitchFamily="34" charset="0"/>
                <a:cs typeface="Arial" panose="020B06040202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75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93229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A518A13-D7FD-DB42-8E6C-9455FBFF1BA1}"/>
              </a:ext>
            </a:extLst>
          </p:cNvPr>
          <p:cNvSpPr>
            <a:spLocks noGrp="1"/>
          </p:cNvSpPr>
          <p:nvPr>
            <p:ph type="title"/>
          </p:nvPr>
        </p:nvSpPr>
        <p:spPr>
          <a:xfrm>
            <a:off x="350520" y="171387"/>
            <a:ext cx="8458200" cy="1325563"/>
          </a:xfrm>
          <a:prstGeom prst="rect">
            <a:avLst/>
          </a:prstGeom>
        </p:spPr>
        <p:txBody>
          <a:bodyPr anchor="ctr"/>
          <a:lstStyle>
            <a:lvl1pPr>
              <a:defRPr b="1" i="0">
                <a:solidFill>
                  <a:srgbClr val="5E6A7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Box 2">
            <a:extLst>
              <a:ext uri="{FF2B5EF4-FFF2-40B4-BE49-F238E27FC236}">
                <a16:creationId xmlns:a16="http://schemas.microsoft.com/office/drawing/2014/main" id="{35C9709E-016A-F741-BAF1-B8B057C10A8C}"/>
              </a:ext>
            </a:extLst>
          </p:cNvPr>
          <p:cNvSpPr txBox="1"/>
          <p:nvPr userDrawn="1"/>
        </p:nvSpPr>
        <p:spPr>
          <a:xfrm>
            <a:off x="6659880" y="6440394"/>
            <a:ext cx="1902552" cy="207749"/>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750" b="0" i="0" dirty="0">
                <a:solidFill>
                  <a:srgbClr val="5E6A71"/>
                </a:solidFill>
                <a:latin typeface="Arial" panose="020B0604020202020204" pitchFamily="34" charset="0"/>
                <a:cs typeface="Arial" panose="020B0604020202020204" pitchFamily="34" charset="0"/>
              </a:rPr>
              <a:t>Clean Cities Coalition Network</a:t>
            </a:r>
            <a:r>
              <a:rPr lang="en-US" sz="750" b="0" i="0" baseline="0" dirty="0">
                <a:solidFill>
                  <a:srgbClr val="5E6A71"/>
                </a:solidFill>
                <a:latin typeface="Arial" panose="020B0604020202020204" pitchFamily="34" charset="0"/>
                <a:cs typeface="Arial" panose="020B0604020202020204" pitchFamily="34" charset="0"/>
              </a:rPr>
              <a:t>    </a:t>
            </a:r>
            <a:r>
              <a:rPr lang="en-US" sz="750" b="0" i="0" dirty="0">
                <a:solidFill>
                  <a:srgbClr val="5E6A71"/>
                </a:solidFill>
                <a:latin typeface="Arial" panose="020B0604020202020204" pitchFamily="34" charset="0"/>
                <a:cs typeface="Arial" panose="020B0604020202020204" pitchFamily="34" charset="0"/>
              </a:rPr>
              <a:t>|    </a:t>
            </a:r>
            <a:fld id="{BFD71CF8-5198-8441-A7C0-DC22FD64CBE4}" type="slidenum">
              <a:rPr lang="en-US" sz="750" b="0" i="0">
                <a:solidFill>
                  <a:srgbClr val="5E6A71"/>
                </a:solidFill>
                <a:latin typeface="Arial" panose="020B0604020202020204" pitchFamily="34" charset="0"/>
                <a:cs typeface="Arial" panose="020B06040202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75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05234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604D1C-7B4B-644B-BC69-612DB6294B85}"/>
              </a:ext>
            </a:extLst>
          </p:cNvPr>
          <p:cNvSpPr txBox="1"/>
          <p:nvPr userDrawn="1"/>
        </p:nvSpPr>
        <p:spPr>
          <a:xfrm>
            <a:off x="6659880" y="6440394"/>
            <a:ext cx="1902552" cy="207749"/>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750" b="0" i="0" dirty="0">
                <a:solidFill>
                  <a:srgbClr val="5E6A71"/>
                </a:solidFill>
                <a:latin typeface="Arial" panose="020B0604020202020204" pitchFamily="34" charset="0"/>
                <a:cs typeface="Arial" panose="020B0604020202020204" pitchFamily="34" charset="0"/>
              </a:rPr>
              <a:t>Clean Cities Coalition Network</a:t>
            </a:r>
            <a:r>
              <a:rPr lang="en-US" sz="750" b="0" i="0" baseline="0" dirty="0">
                <a:solidFill>
                  <a:srgbClr val="5E6A71"/>
                </a:solidFill>
                <a:latin typeface="Arial" panose="020B0604020202020204" pitchFamily="34" charset="0"/>
                <a:cs typeface="Arial" panose="020B0604020202020204" pitchFamily="34" charset="0"/>
              </a:rPr>
              <a:t>    </a:t>
            </a:r>
            <a:r>
              <a:rPr lang="en-US" sz="750" b="0" i="0" dirty="0">
                <a:solidFill>
                  <a:srgbClr val="5E6A71"/>
                </a:solidFill>
                <a:latin typeface="Arial" panose="020B0604020202020204" pitchFamily="34" charset="0"/>
                <a:cs typeface="Arial" panose="020B0604020202020204" pitchFamily="34" charset="0"/>
              </a:rPr>
              <a:t>|    </a:t>
            </a:r>
            <a:fld id="{BFD71CF8-5198-8441-A7C0-DC22FD64CBE4}" type="slidenum">
              <a:rPr lang="en-US" sz="750" b="0" i="0">
                <a:solidFill>
                  <a:srgbClr val="5E6A71"/>
                </a:solidFill>
                <a:latin typeface="Arial" panose="020B0604020202020204" pitchFamily="34" charset="0"/>
                <a:cs typeface="Arial" panose="020B06040202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75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1111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EE5395-DE43-C846-9F56-326DA4275319}"/>
              </a:ext>
            </a:extLst>
          </p:cNvPr>
          <p:cNvPicPr>
            <a:picLocks noChangeAspect="1"/>
          </p:cNvPicPr>
          <p:nvPr userDrawn="1"/>
        </p:nvPicPr>
        <p:blipFill rotWithShape="1">
          <a:blip r:embed="rId2"/>
          <a:srcRect/>
          <a:stretch/>
        </p:blipFill>
        <p:spPr>
          <a:xfrm>
            <a:off x="840" y="1"/>
            <a:ext cx="9142320" cy="6308201"/>
          </a:xfrm>
          <a:prstGeom prst="rect">
            <a:avLst/>
          </a:prstGeom>
        </p:spPr>
      </p:pic>
      <p:sp>
        <p:nvSpPr>
          <p:cNvPr id="2" name="Title 1">
            <a:extLst>
              <a:ext uri="{FF2B5EF4-FFF2-40B4-BE49-F238E27FC236}">
                <a16:creationId xmlns:a16="http://schemas.microsoft.com/office/drawing/2014/main" id="{A3CD68AB-F10A-2142-8018-A028BE70E9AF}"/>
              </a:ext>
            </a:extLst>
          </p:cNvPr>
          <p:cNvSpPr>
            <a:spLocks noGrp="1"/>
          </p:cNvSpPr>
          <p:nvPr>
            <p:ph type="title" hasCustomPrompt="1"/>
          </p:nvPr>
        </p:nvSpPr>
        <p:spPr>
          <a:xfrm>
            <a:off x="374904" y="2139062"/>
            <a:ext cx="7886700" cy="1325563"/>
          </a:xfrm>
          <a:prstGeom prst="rect">
            <a:avLst/>
          </a:prstGeom>
        </p:spPr>
        <p:txBody>
          <a:bodyPr anchor="b"/>
          <a:lstStyle>
            <a:lvl1pPr>
              <a:defRPr>
                <a:solidFill>
                  <a:schemeClr val="bg1"/>
                </a:solidFill>
              </a:defRPr>
            </a:lvl1pPr>
          </a:lstStyle>
          <a:p>
            <a:r>
              <a:rPr lang="en-US" dirty="0"/>
              <a:t>Transition Slide Title</a:t>
            </a:r>
          </a:p>
        </p:txBody>
      </p:sp>
      <p:sp>
        <p:nvSpPr>
          <p:cNvPr id="4" name="Title 1">
            <a:extLst>
              <a:ext uri="{FF2B5EF4-FFF2-40B4-BE49-F238E27FC236}">
                <a16:creationId xmlns:a16="http://schemas.microsoft.com/office/drawing/2014/main" id="{66CB2B33-D549-BE47-BEA8-9876957F062F}"/>
              </a:ext>
            </a:extLst>
          </p:cNvPr>
          <p:cNvSpPr txBox="1">
            <a:spLocks/>
          </p:cNvSpPr>
          <p:nvPr userDrawn="1"/>
        </p:nvSpPr>
        <p:spPr>
          <a:xfrm>
            <a:off x="368046" y="3656966"/>
            <a:ext cx="78867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r>
              <a:rPr lang="en-US" sz="2100" b="0" dirty="0"/>
              <a:t>Subtitle</a:t>
            </a:r>
          </a:p>
        </p:txBody>
      </p:sp>
      <p:sp>
        <p:nvSpPr>
          <p:cNvPr id="5" name="TextBox 4">
            <a:extLst>
              <a:ext uri="{FF2B5EF4-FFF2-40B4-BE49-F238E27FC236}">
                <a16:creationId xmlns:a16="http://schemas.microsoft.com/office/drawing/2014/main" id="{788BC05A-5D15-214F-9303-7D2691D72C4B}"/>
              </a:ext>
            </a:extLst>
          </p:cNvPr>
          <p:cNvSpPr txBox="1"/>
          <p:nvPr userDrawn="1"/>
        </p:nvSpPr>
        <p:spPr>
          <a:xfrm>
            <a:off x="6659880" y="6440394"/>
            <a:ext cx="1902552" cy="207749"/>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750" b="0" i="0" dirty="0">
                <a:solidFill>
                  <a:srgbClr val="5E6A71"/>
                </a:solidFill>
                <a:latin typeface="Arial" panose="020B0604020202020204" pitchFamily="34" charset="0"/>
                <a:cs typeface="Arial" panose="020B0604020202020204" pitchFamily="34" charset="0"/>
              </a:rPr>
              <a:t>Clean Cities Coalition Network</a:t>
            </a:r>
            <a:r>
              <a:rPr lang="en-US" sz="750" b="0" i="0" baseline="0" dirty="0">
                <a:solidFill>
                  <a:srgbClr val="5E6A71"/>
                </a:solidFill>
                <a:latin typeface="Arial" panose="020B0604020202020204" pitchFamily="34" charset="0"/>
                <a:cs typeface="Arial" panose="020B0604020202020204" pitchFamily="34" charset="0"/>
              </a:rPr>
              <a:t>    </a:t>
            </a:r>
            <a:r>
              <a:rPr lang="en-US" sz="750" b="0" i="0" dirty="0">
                <a:solidFill>
                  <a:srgbClr val="5E6A71"/>
                </a:solidFill>
                <a:latin typeface="Arial" panose="020B0604020202020204" pitchFamily="34" charset="0"/>
                <a:cs typeface="Arial" panose="020B0604020202020204" pitchFamily="34" charset="0"/>
              </a:rPr>
              <a:t>|    </a:t>
            </a:r>
            <a:fld id="{BFD71CF8-5198-8441-A7C0-DC22FD64CBE4}" type="slidenum">
              <a:rPr lang="en-US" sz="750" b="0" i="0">
                <a:solidFill>
                  <a:srgbClr val="5E6A71"/>
                </a:solidFill>
                <a:latin typeface="Arial" panose="020B0604020202020204" pitchFamily="34" charset="0"/>
                <a:cs typeface="Arial" panose="020B06040202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75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3692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411832946"/>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7_Content Slide -  Vertical Blue/photo">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6F4B9D9F-E1AE-47D9-945D-953301E0B1DA}"/>
              </a:ext>
            </a:extLst>
          </p:cNvPr>
          <p:cNvSpPr>
            <a:spLocks noGrp="1"/>
          </p:cNvSpPr>
          <p:nvPr>
            <p:ph type="pic" sz="quarter" idx="55" hasCustomPrompt="1"/>
          </p:nvPr>
        </p:nvSpPr>
        <p:spPr>
          <a:xfrm>
            <a:off x="2905042" y="-15797"/>
            <a:ext cx="1563624" cy="6869886"/>
          </a:xfrm>
          <a:prstGeom prst="rect">
            <a:avLst/>
          </a:prstGeom>
          <a:solidFill>
            <a:schemeClr val="bg1"/>
          </a:solidFill>
        </p:spPr>
        <p:txBody>
          <a:bodyPr/>
          <a:lstStyle>
            <a:lvl1pPr marL="0" indent="0" algn="ctr">
              <a:buNone/>
              <a:defRPr/>
            </a:lvl1pPr>
          </a:lstStyle>
          <a:p>
            <a:r>
              <a:rPr lang="en-US" dirty="0"/>
              <a:t>Insert Photo or Graphic</a:t>
            </a:r>
          </a:p>
        </p:txBody>
      </p:sp>
      <p:sp>
        <p:nvSpPr>
          <p:cNvPr id="14" name="TextBox 13">
            <a:extLst>
              <a:ext uri="{FF2B5EF4-FFF2-40B4-BE49-F238E27FC236}">
                <a16:creationId xmlns:a16="http://schemas.microsoft.com/office/drawing/2014/main" id="{133B7EDD-4705-7D46-9B83-4628344FC46C}"/>
              </a:ext>
            </a:extLst>
          </p:cNvPr>
          <p:cNvSpPr txBox="1"/>
          <p:nvPr userDrawn="1"/>
        </p:nvSpPr>
        <p:spPr>
          <a:xfrm>
            <a:off x="6659880" y="6440394"/>
            <a:ext cx="1902552" cy="207749"/>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750" b="0" i="0" dirty="0">
                <a:solidFill>
                  <a:srgbClr val="5E6A71"/>
                </a:solidFill>
                <a:latin typeface="Arial" panose="020B0604020202020204" pitchFamily="34" charset="0"/>
                <a:cs typeface="Arial" panose="020B0604020202020204" pitchFamily="34" charset="0"/>
              </a:rPr>
              <a:t>Clean Cities Coalition Network</a:t>
            </a:r>
            <a:r>
              <a:rPr lang="en-US" sz="750" b="0" i="0" baseline="0" dirty="0">
                <a:solidFill>
                  <a:srgbClr val="5E6A71"/>
                </a:solidFill>
                <a:latin typeface="Arial" panose="020B0604020202020204" pitchFamily="34" charset="0"/>
                <a:cs typeface="Arial" panose="020B0604020202020204" pitchFamily="34" charset="0"/>
              </a:rPr>
              <a:t>    </a:t>
            </a:r>
            <a:r>
              <a:rPr lang="en-US" sz="750" b="0" i="0" dirty="0">
                <a:solidFill>
                  <a:srgbClr val="5E6A71"/>
                </a:solidFill>
                <a:latin typeface="Arial" panose="020B0604020202020204" pitchFamily="34" charset="0"/>
                <a:cs typeface="Arial" panose="020B0604020202020204" pitchFamily="34" charset="0"/>
              </a:rPr>
              <a:t>|    </a:t>
            </a:r>
            <a:fld id="{BFD71CF8-5198-8441-A7C0-DC22FD64CBE4}" type="slidenum">
              <a:rPr lang="en-US" sz="750" b="0" i="0">
                <a:solidFill>
                  <a:srgbClr val="5E6A71"/>
                </a:solidFill>
                <a:latin typeface="Arial" panose="020B0604020202020204" pitchFamily="34" charset="0"/>
                <a:cs typeface="Arial" panose="020B06040202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750" b="0" i="0" dirty="0">
              <a:solidFill>
                <a:srgbClr val="5E6A71"/>
              </a:solidFill>
              <a:latin typeface="Arial" panose="020B0604020202020204" pitchFamily="34" charset="0"/>
              <a:cs typeface="Arial" panose="020B0604020202020204" pitchFamily="34" charset="0"/>
            </a:endParaRPr>
          </a:p>
        </p:txBody>
      </p:sp>
      <p:sp>
        <p:nvSpPr>
          <p:cNvPr id="19" name="Picture Placeholder 2">
            <a:extLst>
              <a:ext uri="{FF2B5EF4-FFF2-40B4-BE49-F238E27FC236}">
                <a16:creationId xmlns:a16="http://schemas.microsoft.com/office/drawing/2014/main" id="{DA7D549C-D933-8549-BCD7-9D5336BBE433}"/>
              </a:ext>
            </a:extLst>
          </p:cNvPr>
          <p:cNvSpPr>
            <a:spLocks noGrp="1"/>
          </p:cNvSpPr>
          <p:nvPr>
            <p:ph type="pic" sz="quarter" idx="58" hasCustomPrompt="1"/>
          </p:nvPr>
        </p:nvSpPr>
        <p:spPr>
          <a:xfrm>
            <a:off x="4468666" y="-15797"/>
            <a:ext cx="1563624" cy="6869886"/>
          </a:xfrm>
          <a:prstGeom prst="rect">
            <a:avLst/>
          </a:prstGeom>
          <a:solidFill>
            <a:schemeClr val="bg1"/>
          </a:solidFill>
        </p:spPr>
        <p:txBody>
          <a:bodyPr/>
          <a:lstStyle>
            <a:lvl1pPr marL="0" indent="0" algn="ctr">
              <a:buNone/>
              <a:defRPr/>
            </a:lvl1pPr>
          </a:lstStyle>
          <a:p>
            <a:r>
              <a:rPr lang="en-US" dirty="0"/>
              <a:t>Insert Photo or Graphic</a:t>
            </a:r>
          </a:p>
        </p:txBody>
      </p:sp>
      <p:sp>
        <p:nvSpPr>
          <p:cNvPr id="20" name="Picture Placeholder 2">
            <a:extLst>
              <a:ext uri="{FF2B5EF4-FFF2-40B4-BE49-F238E27FC236}">
                <a16:creationId xmlns:a16="http://schemas.microsoft.com/office/drawing/2014/main" id="{1C35E355-9AF5-FD4E-8B27-D9CFE85CE1ED}"/>
              </a:ext>
            </a:extLst>
          </p:cNvPr>
          <p:cNvSpPr>
            <a:spLocks noGrp="1"/>
          </p:cNvSpPr>
          <p:nvPr>
            <p:ph type="pic" sz="quarter" idx="59" hasCustomPrompt="1"/>
          </p:nvPr>
        </p:nvSpPr>
        <p:spPr>
          <a:xfrm>
            <a:off x="6029847" y="-15797"/>
            <a:ext cx="1569403" cy="6869886"/>
          </a:xfrm>
          <a:prstGeom prst="rect">
            <a:avLst/>
          </a:prstGeom>
          <a:solidFill>
            <a:schemeClr val="bg1"/>
          </a:solidFill>
        </p:spPr>
        <p:txBody>
          <a:bodyPr/>
          <a:lstStyle>
            <a:lvl1pPr marL="0" indent="0" algn="ctr">
              <a:buNone/>
              <a:defRPr/>
            </a:lvl1pPr>
          </a:lstStyle>
          <a:p>
            <a:r>
              <a:rPr lang="en-US" dirty="0"/>
              <a:t>Insert Photo or Graphic</a:t>
            </a:r>
          </a:p>
        </p:txBody>
      </p:sp>
      <p:sp>
        <p:nvSpPr>
          <p:cNvPr id="21" name="Picture Placeholder 2">
            <a:extLst>
              <a:ext uri="{FF2B5EF4-FFF2-40B4-BE49-F238E27FC236}">
                <a16:creationId xmlns:a16="http://schemas.microsoft.com/office/drawing/2014/main" id="{D71922ED-BB70-AC4F-BA61-3FF9BDD3E06B}"/>
              </a:ext>
            </a:extLst>
          </p:cNvPr>
          <p:cNvSpPr>
            <a:spLocks noGrp="1"/>
          </p:cNvSpPr>
          <p:nvPr>
            <p:ph type="pic" sz="quarter" idx="60" hasCustomPrompt="1"/>
          </p:nvPr>
        </p:nvSpPr>
        <p:spPr>
          <a:xfrm>
            <a:off x="7593471" y="-15797"/>
            <a:ext cx="1550529" cy="6869886"/>
          </a:xfrm>
          <a:prstGeom prst="rect">
            <a:avLst/>
          </a:prstGeom>
          <a:solidFill>
            <a:schemeClr val="bg1"/>
          </a:solidFill>
        </p:spPr>
        <p:txBody>
          <a:bodyPr/>
          <a:lstStyle>
            <a:lvl1pPr marL="0" indent="0" algn="ctr">
              <a:buNone/>
              <a:defRPr/>
            </a:lvl1pPr>
          </a:lstStyle>
          <a:p>
            <a:r>
              <a:rPr lang="en-US" dirty="0"/>
              <a:t>Insert Photo or Graphic</a:t>
            </a:r>
          </a:p>
        </p:txBody>
      </p:sp>
      <p:pic>
        <p:nvPicPr>
          <p:cNvPr id="13" name="Picture 12">
            <a:extLst>
              <a:ext uri="{FF2B5EF4-FFF2-40B4-BE49-F238E27FC236}">
                <a16:creationId xmlns:a16="http://schemas.microsoft.com/office/drawing/2014/main" id="{8F219FD0-C8FA-BF4E-86DD-4BA1FCBC487E}"/>
              </a:ext>
            </a:extLst>
          </p:cNvPr>
          <p:cNvPicPr>
            <a:picLocks noChangeAspect="1"/>
          </p:cNvPicPr>
          <p:nvPr userDrawn="1"/>
        </p:nvPicPr>
        <p:blipFill rotWithShape="1">
          <a:blip r:embed="rId2"/>
          <a:srcRect/>
          <a:stretch/>
        </p:blipFill>
        <p:spPr>
          <a:xfrm>
            <a:off x="289" y="-1"/>
            <a:ext cx="2904464" cy="6928023"/>
          </a:xfrm>
          <a:prstGeom prst="rect">
            <a:avLst/>
          </a:prstGeom>
        </p:spPr>
      </p:pic>
      <p:sp>
        <p:nvSpPr>
          <p:cNvPr id="10" name="Text Placeholder 7">
            <a:extLst>
              <a:ext uri="{FF2B5EF4-FFF2-40B4-BE49-F238E27FC236}">
                <a16:creationId xmlns:a16="http://schemas.microsoft.com/office/drawing/2014/main" id="{0BD95BF8-080A-F743-8D26-74E1D2C10798}"/>
              </a:ext>
            </a:extLst>
          </p:cNvPr>
          <p:cNvSpPr>
            <a:spLocks noGrp="1"/>
          </p:cNvSpPr>
          <p:nvPr>
            <p:ph type="body" sz="quarter" idx="54" hasCustomPrompt="1"/>
          </p:nvPr>
        </p:nvSpPr>
        <p:spPr>
          <a:xfrm>
            <a:off x="184835" y="505618"/>
            <a:ext cx="2434797" cy="2435290"/>
          </a:xfrm>
          <a:prstGeom prst="rect">
            <a:avLst/>
          </a:prstGeom>
        </p:spPr>
        <p:txBody>
          <a:bodyPr lIns="0" tIns="0" rIns="0" bIns="0" anchor="b">
            <a:noAutofit/>
          </a:bodyPr>
          <a:lstStyle>
            <a:lvl1pPr marL="0" indent="0" algn="l">
              <a:spcBef>
                <a:spcPts val="0"/>
              </a:spcBef>
              <a:buNone/>
              <a:defRPr sz="2100" b="1">
                <a:solidFill>
                  <a:schemeClr val="bg1"/>
                </a:solidFill>
              </a:defRPr>
            </a:lvl1pPr>
          </a:lstStyle>
          <a:p>
            <a:pPr lvl="0"/>
            <a:r>
              <a:rPr lang="en-US" dirty="0" err="1"/>
              <a:t>HeadlineText</a:t>
            </a:r>
            <a:endParaRPr lang="en-US" dirty="0"/>
          </a:p>
        </p:txBody>
      </p:sp>
      <p:sp>
        <p:nvSpPr>
          <p:cNvPr id="9" name="Text Placeholder 7">
            <a:extLst>
              <a:ext uri="{FF2B5EF4-FFF2-40B4-BE49-F238E27FC236}">
                <a16:creationId xmlns:a16="http://schemas.microsoft.com/office/drawing/2014/main" id="{804925F4-8147-A140-B7CD-4C38091E2FF7}"/>
              </a:ext>
            </a:extLst>
          </p:cNvPr>
          <p:cNvSpPr>
            <a:spLocks noGrp="1"/>
          </p:cNvSpPr>
          <p:nvPr>
            <p:ph type="body" sz="quarter" idx="57" hasCustomPrompt="1"/>
          </p:nvPr>
        </p:nvSpPr>
        <p:spPr>
          <a:xfrm>
            <a:off x="184836" y="3328354"/>
            <a:ext cx="2434797" cy="2305854"/>
          </a:xfrm>
        </p:spPr>
        <p:txBody>
          <a:bodyPr lIns="0" tIns="0" rIns="0" bIns="0" anchor="t">
            <a:noAutofit/>
          </a:bodyPr>
          <a:lstStyle>
            <a:lvl1pPr marL="0" indent="0">
              <a:buNone/>
              <a:defRPr sz="1350" b="0">
                <a:solidFill>
                  <a:schemeClr val="bg1"/>
                </a:solidFill>
              </a:defRPr>
            </a:lvl1pPr>
          </a:lstStyle>
          <a:p>
            <a:pPr lvl="0"/>
            <a:r>
              <a:rPr lang="en-US" dirty="0"/>
              <a:t>Supporting text</a:t>
            </a:r>
          </a:p>
        </p:txBody>
      </p:sp>
    </p:spTree>
    <p:extLst>
      <p:ext uri="{BB962C8B-B14F-4D97-AF65-F5344CB8AC3E}">
        <p14:creationId xmlns:p14="http://schemas.microsoft.com/office/powerpoint/2010/main" val="36112140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2B663E-6B4F-684C-BBC8-9A902CFF8F7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94702" y="1499271"/>
            <a:ext cx="2301712" cy="1689967"/>
          </a:xfrm>
          <a:prstGeom prst="rect">
            <a:avLst/>
          </a:prstGeom>
        </p:spPr>
      </p:pic>
      <p:sp>
        <p:nvSpPr>
          <p:cNvPr id="11" name="Text Placeholder 7">
            <a:extLst>
              <a:ext uri="{FF2B5EF4-FFF2-40B4-BE49-F238E27FC236}">
                <a16:creationId xmlns:a16="http://schemas.microsoft.com/office/drawing/2014/main" id="{1EBAD03F-1EA4-824A-87EF-A6C00E3B6F01}"/>
              </a:ext>
            </a:extLst>
          </p:cNvPr>
          <p:cNvSpPr>
            <a:spLocks noGrp="1"/>
          </p:cNvSpPr>
          <p:nvPr>
            <p:ph type="body" sz="quarter" idx="10" hasCustomPrompt="1"/>
          </p:nvPr>
        </p:nvSpPr>
        <p:spPr>
          <a:xfrm>
            <a:off x="4880853" y="1497143"/>
            <a:ext cx="3794517" cy="1605995"/>
          </a:xfrm>
          <a:prstGeom prst="rect">
            <a:avLst/>
          </a:prstGeom>
        </p:spPr>
        <p:txBody>
          <a:bodyPr anchor="b" anchorCtr="0">
            <a:noAutofit/>
          </a:bodyPr>
          <a:lstStyle>
            <a:lvl1pPr marL="0" indent="0">
              <a:buNone/>
              <a:defRPr sz="3000" b="1" i="0" baseline="0">
                <a:latin typeface="Arial" panose="020B0604020202020204" pitchFamily="34" charset="0"/>
                <a:cs typeface="Arial" panose="020B0604020202020204" pitchFamily="34" charset="0"/>
              </a:defRPr>
            </a:lvl1pPr>
          </a:lstStyle>
          <a:p>
            <a:pPr lvl="0"/>
            <a:r>
              <a:rPr lang="en-US" dirty="0"/>
              <a:t>Q&amp;A or Thank You</a:t>
            </a:r>
          </a:p>
        </p:txBody>
      </p:sp>
      <p:sp>
        <p:nvSpPr>
          <p:cNvPr id="13" name="TextBox 12">
            <a:extLst>
              <a:ext uri="{FF2B5EF4-FFF2-40B4-BE49-F238E27FC236}">
                <a16:creationId xmlns:a16="http://schemas.microsoft.com/office/drawing/2014/main" id="{6F698B18-0499-3347-930D-C506703E4D58}"/>
              </a:ext>
            </a:extLst>
          </p:cNvPr>
          <p:cNvSpPr txBox="1"/>
          <p:nvPr userDrawn="1"/>
        </p:nvSpPr>
        <p:spPr>
          <a:xfrm>
            <a:off x="4880856" y="3428789"/>
            <a:ext cx="2512069" cy="421484"/>
          </a:xfrm>
          <a:prstGeom prst="rect">
            <a:avLst/>
          </a:prstGeom>
          <a:solidFill>
            <a:srgbClr val="FFFFFF">
              <a:alpha val="59000"/>
            </a:srgbClr>
          </a:solidFill>
        </p:spPr>
        <p:txBody>
          <a:bodyPr wrap="square" lIns="0" tIns="0" rIns="0" bIns="0" rtlCol="0" anchor="ctr">
            <a:noAutofit/>
          </a:bodyPr>
          <a:lstStyle/>
          <a:p>
            <a:pPr algn="l">
              <a:spcBef>
                <a:spcPts val="900"/>
              </a:spcBef>
              <a:spcAft>
                <a:spcPts val="450"/>
              </a:spcAft>
            </a:pPr>
            <a:r>
              <a:rPr lang="en-US" sz="2400" b="1" i="0" dirty="0" err="1">
                <a:solidFill>
                  <a:srgbClr val="5E6A71"/>
                </a:solidFill>
                <a:latin typeface="Arial" panose="020B0604020202020204" pitchFamily="34" charset="0"/>
                <a:cs typeface="Arial" panose="020B0604020202020204" pitchFamily="34" charset="0"/>
              </a:rPr>
              <a:t>cleancities.energy.gov</a:t>
            </a:r>
            <a:endParaRPr lang="en-US" sz="2400" b="1" i="0" dirty="0">
              <a:solidFill>
                <a:srgbClr val="5E6A7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D229E3E0-9F15-AA4F-8502-395FD622ABFB}"/>
              </a:ext>
            </a:extLst>
          </p:cNvPr>
          <p:cNvCxnSpPr>
            <a:cxnSpLocks/>
          </p:cNvCxnSpPr>
          <p:nvPr userDrawn="1"/>
        </p:nvCxnSpPr>
        <p:spPr>
          <a:xfrm>
            <a:off x="4880853" y="3346493"/>
            <a:ext cx="4263147" cy="10108"/>
          </a:xfrm>
          <a:prstGeom prst="line">
            <a:avLst/>
          </a:prstGeom>
          <a:ln w="15875">
            <a:solidFill>
              <a:srgbClr val="04BA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1E96FCE-5790-A842-8807-51E9A89EE9B8}"/>
              </a:ext>
            </a:extLst>
          </p:cNvPr>
          <p:cNvSpPr txBox="1"/>
          <p:nvPr userDrawn="1"/>
        </p:nvSpPr>
        <p:spPr>
          <a:xfrm>
            <a:off x="6659880" y="6440394"/>
            <a:ext cx="1902552" cy="207749"/>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750" b="0" i="0" dirty="0">
                <a:solidFill>
                  <a:srgbClr val="5E6A71"/>
                </a:solidFill>
                <a:latin typeface="Arial" panose="020B0604020202020204" pitchFamily="34" charset="0"/>
                <a:cs typeface="Arial" panose="020B0604020202020204" pitchFamily="34" charset="0"/>
              </a:rPr>
              <a:t>Clean Cities Coalition Network</a:t>
            </a:r>
            <a:r>
              <a:rPr lang="en-US" sz="750" b="0" i="0" baseline="0" dirty="0">
                <a:solidFill>
                  <a:srgbClr val="5E6A71"/>
                </a:solidFill>
                <a:latin typeface="Arial" panose="020B0604020202020204" pitchFamily="34" charset="0"/>
                <a:cs typeface="Arial" panose="020B0604020202020204" pitchFamily="34" charset="0"/>
              </a:rPr>
              <a:t>    </a:t>
            </a:r>
            <a:r>
              <a:rPr lang="en-US" sz="750" b="0" i="0" dirty="0">
                <a:solidFill>
                  <a:srgbClr val="5E6A71"/>
                </a:solidFill>
                <a:latin typeface="Arial" panose="020B0604020202020204" pitchFamily="34" charset="0"/>
                <a:cs typeface="Arial" panose="020B0604020202020204" pitchFamily="34" charset="0"/>
              </a:rPr>
              <a:t>|    </a:t>
            </a:r>
            <a:fld id="{BFD71CF8-5198-8441-A7C0-DC22FD64CBE4}" type="slidenum">
              <a:rPr lang="en-US" sz="750" b="0" i="0">
                <a:solidFill>
                  <a:srgbClr val="5E6A71"/>
                </a:solidFill>
                <a:latin typeface="Arial" panose="020B0604020202020204" pitchFamily="34" charset="0"/>
                <a:cs typeface="Arial" panose="020B06040202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75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0328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7945438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38257470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86959167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43000"/>
            <a:ext cx="77724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2133600"/>
            <a:ext cx="7772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Times" pitchFamily="18" charset="0"/>
              </a:defRPr>
            </a:lvl1pPr>
          </a:lstStyle>
          <a:p>
            <a:pPr>
              <a:defRPr/>
            </a:pPr>
            <a:endParaRPr lang="en-US" dirty="0"/>
          </a:p>
        </p:txBody>
      </p:sp>
      <p:sp>
        <p:nvSpPr>
          <p:cNvPr id="37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pitchFamily="18" charset="0"/>
              </a:defRPr>
            </a:lvl1pPr>
          </a:lstStyle>
          <a:p>
            <a:pPr>
              <a:defRPr/>
            </a:pPr>
            <a:endParaRPr lang="en-US" dirty="0"/>
          </a:p>
        </p:txBody>
      </p:sp>
      <p:pic>
        <p:nvPicPr>
          <p:cNvPr id="2054"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558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 Box 7"/>
          <p:cNvSpPr txBox="1">
            <a:spLocks noChangeArrowheads="1"/>
          </p:cNvSpPr>
          <p:nvPr/>
        </p:nvSpPr>
        <p:spPr bwMode="auto">
          <a:xfrm>
            <a:off x="8610600" y="6613525"/>
            <a:ext cx="533400" cy="244475"/>
          </a:xfrm>
          <a:prstGeom prst="rect">
            <a:avLst/>
          </a:prstGeom>
          <a:noFill/>
          <a:ln w="9525">
            <a:noFill/>
            <a:miter lim="800000"/>
            <a:headEnd/>
            <a:tailEnd/>
          </a:ln>
          <a:effectLst/>
        </p:spPr>
        <p:txBody>
          <a:bodyPr>
            <a:spAutoFit/>
          </a:bodyPr>
          <a:lstStyle/>
          <a:p>
            <a:pPr algn="ctr">
              <a:spcBef>
                <a:spcPct val="50000"/>
              </a:spcBef>
              <a:defRPr/>
            </a:pPr>
            <a:fld id="{27E29970-2218-40C3-A472-59F85B2D10E7}" type="slidenum">
              <a:rPr lang="en-US" sz="1000">
                <a:solidFill>
                  <a:srgbClr val="000099"/>
                </a:solidFill>
                <a:latin typeface="Times" pitchFamily="18" charset="0"/>
              </a:rPr>
              <a:pPr algn="ctr">
                <a:spcBef>
                  <a:spcPct val="50000"/>
                </a:spcBef>
                <a:defRPr/>
              </a:pPr>
              <a:t>‹#›</a:t>
            </a:fld>
            <a:endParaRPr lang="en-US" sz="1000" dirty="0">
              <a:solidFill>
                <a:srgbClr val="000099"/>
              </a:solidFill>
              <a:latin typeface="Times" pitchFamily="18" charset="0"/>
            </a:endParaRPr>
          </a:p>
        </p:txBody>
      </p:sp>
    </p:spTree>
  </p:cSld>
  <p:clrMap bg1="lt1" tx1="dk1" bg2="lt2" tx2="dk2" accent1="accent1" accent2="accent2" accent3="accent3" accent4="accent4" accent5="accent5" accent6="accent6" hlink="hlink" folHlink="folHlink"/>
  <p:sldLayoutIdLst>
    <p:sldLayoutId id="2147483674" r:id="rId1"/>
    <p:sldLayoutId id="2147483673" r:id="rId2"/>
    <p:sldLayoutId id="2147483672" r:id="rId3"/>
    <p:sldLayoutId id="2147483671" r:id="rId4"/>
    <p:sldLayoutId id="2147483670" r:id="rId5"/>
    <p:sldLayoutId id="2147483669" r:id="rId6"/>
    <p:sldLayoutId id="2147483668" r:id="rId7"/>
    <p:sldLayoutId id="2147483667" r:id="rId8"/>
    <p:sldLayoutId id="2147483666" r:id="rId9"/>
    <p:sldLayoutId id="2147483665" r:id="rId10"/>
    <p:sldLayoutId id="2147483664" r:id="rId11"/>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eorgia" pitchFamily="18" charset="0"/>
        </a:defRPr>
      </a:lvl2pPr>
      <a:lvl3pPr algn="l" rtl="0" eaLnBrk="0" fontAlgn="base" hangingPunct="0">
        <a:spcBef>
          <a:spcPct val="0"/>
        </a:spcBef>
        <a:spcAft>
          <a:spcPct val="0"/>
        </a:spcAft>
        <a:defRPr sz="4400">
          <a:solidFill>
            <a:schemeClr val="tx2"/>
          </a:solidFill>
          <a:latin typeface="Georgia" pitchFamily="18" charset="0"/>
        </a:defRPr>
      </a:lvl3pPr>
      <a:lvl4pPr algn="l" rtl="0" eaLnBrk="0" fontAlgn="base" hangingPunct="0">
        <a:spcBef>
          <a:spcPct val="0"/>
        </a:spcBef>
        <a:spcAft>
          <a:spcPct val="0"/>
        </a:spcAft>
        <a:defRPr sz="4400">
          <a:solidFill>
            <a:schemeClr val="tx2"/>
          </a:solidFill>
          <a:latin typeface="Georgia" pitchFamily="18" charset="0"/>
        </a:defRPr>
      </a:lvl4pPr>
      <a:lvl5pPr algn="l" rtl="0" eaLnBrk="0" fontAlgn="base" hangingPunct="0">
        <a:spcBef>
          <a:spcPct val="0"/>
        </a:spcBef>
        <a:spcAft>
          <a:spcPct val="0"/>
        </a:spcAft>
        <a:defRPr sz="4400">
          <a:solidFill>
            <a:schemeClr val="tx2"/>
          </a:solidFill>
          <a:latin typeface="Georgia" pitchFamily="18" charset="0"/>
        </a:defRPr>
      </a:lvl5pPr>
      <a:lvl6pPr marL="457200" algn="l" rtl="0" fontAlgn="base">
        <a:spcBef>
          <a:spcPct val="0"/>
        </a:spcBef>
        <a:spcAft>
          <a:spcPct val="0"/>
        </a:spcAft>
        <a:defRPr sz="4400">
          <a:solidFill>
            <a:schemeClr val="tx2"/>
          </a:solidFill>
          <a:latin typeface="Georgia" pitchFamily="18" charset="0"/>
        </a:defRPr>
      </a:lvl6pPr>
      <a:lvl7pPr marL="914400" algn="l" rtl="0" fontAlgn="base">
        <a:spcBef>
          <a:spcPct val="0"/>
        </a:spcBef>
        <a:spcAft>
          <a:spcPct val="0"/>
        </a:spcAft>
        <a:defRPr sz="4400">
          <a:solidFill>
            <a:schemeClr val="tx2"/>
          </a:solidFill>
          <a:latin typeface="Georgia" pitchFamily="18" charset="0"/>
        </a:defRPr>
      </a:lvl7pPr>
      <a:lvl8pPr marL="1371600" algn="l" rtl="0" fontAlgn="base">
        <a:spcBef>
          <a:spcPct val="0"/>
        </a:spcBef>
        <a:spcAft>
          <a:spcPct val="0"/>
        </a:spcAft>
        <a:defRPr sz="4400">
          <a:solidFill>
            <a:schemeClr val="tx2"/>
          </a:solidFill>
          <a:latin typeface="Georgia" pitchFamily="18" charset="0"/>
        </a:defRPr>
      </a:lvl8pPr>
      <a:lvl9pPr marL="1828800" algn="l" rtl="0" fontAlgn="base">
        <a:spcBef>
          <a:spcPct val="0"/>
        </a:spcBef>
        <a:spcAft>
          <a:spcPct val="0"/>
        </a:spcAft>
        <a:defRPr sz="4400">
          <a:solidFill>
            <a:schemeClr val="tx2"/>
          </a:solidFill>
          <a:latin typeface="Georgia" pitchFamily="18" charset="0"/>
        </a:defRPr>
      </a:lvl9pPr>
    </p:titleStyle>
    <p:bodyStyle>
      <a:lvl1pPr marL="342900" indent="-3429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438" y="0"/>
            <a:ext cx="8724900" cy="8127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0500" y="812800"/>
            <a:ext cx="8732838" cy="53325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txBox="1">
            <a:spLocks/>
          </p:cNvSpPr>
          <p:nvPr/>
        </p:nvSpPr>
        <p:spPr>
          <a:xfrm>
            <a:off x="42335" y="6532122"/>
            <a:ext cx="452308" cy="241300"/>
          </a:xfrm>
          <a:prstGeom prst="rect">
            <a:avLst/>
          </a:prstGeom>
        </p:spPr>
        <p:txBody>
          <a:bodyPr>
            <a:prstTxWarp prst="textNoShape">
              <a:avLst/>
            </a:prstTxWarp>
            <a:normAutofit/>
          </a:bodyPr>
          <a:lstStyle/>
          <a:p>
            <a:pPr marL="342900" indent="-342900" algn="ctr">
              <a:lnSpc>
                <a:spcPct val="90000"/>
              </a:lnSpc>
              <a:spcBef>
                <a:spcPct val="20000"/>
              </a:spcBef>
              <a:buFont typeface="Arial" pitchFamily="-106" charset="0"/>
              <a:buNone/>
            </a:pPr>
            <a:fld id="{1EF35371-194E-174F-9528-630C4585B8CC}" type="slidenum">
              <a:rPr lang="en-US" sz="1000" smtClean="0">
                <a:solidFill>
                  <a:schemeClr val="tx1"/>
                </a:solidFill>
                <a:ea typeface="Arial" pitchFamily="-106" charset="0"/>
                <a:cs typeface="Arial" pitchFamily="-106" charset="0"/>
              </a:rPr>
              <a:pPr marL="342900" indent="-342900" algn="ctr">
                <a:lnSpc>
                  <a:spcPct val="90000"/>
                </a:lnSpc>
                <a:spcBef>
                  <a:spcPct val="20000"/>
                </a:spcBef>
                <a:buFont typeface="Arial" pitchFamily="-106" charset="0"/>
                <a:buNone/>
              </a:pPr>
              <a:t>‹#›</a:t>
            </a:fld>
            <a:endParaRPr lang="en-US" sz="1000" dirty="0">
              <a:solidFill>
                <a:schemeClr val="tx1"/>
              </a:solidFill>
              <a:ea typeface="Arial" pitchFamily="-106" charset="0"/>
              <a:cs typeface="Arial" pitchFamily="-106" charset="0"/>
            </a:endParaRPr>
          </a:p>
        </p:txBody>
      </p:sp>
      <p:grpSp>
        <p:nvGrpSpPr>
          <p:cNvPr id="4" name="Group 3"/>
          <p:cNvGrpSpPr/>
          <p:nvPr/>
        </p:nvGrpSpPr>
        <p:grpSpPr>
          <a:xfrm>
            <a:off x="-1" y="656981"/>
            <a:ext cx="9144001" cy="55570"/>
            <a:chOff x="-1" y="656981"/>
            <a:chExt cx="9144001" cy="55570"/>
          </a:xfrm>
        </p:grpSpPr>
        <p:sp>
          <p:nvSpPr>
            <p:cNvPr id="11" name="Rectangle 10"/>
            <p:cNvSpPr/>
            <p:nvPr userDrawn="1"/>
          </p:nvSpPr>
          <p:spPr bwMode="auto">
            <a:xfrm flipH="1" flipV="1">
              <a:off x="-1" y="656982"/>
              <a:ext cx="4268788" cy="54864"/>
            </a:xfrm>
            <a:prstGeom prst="rect">
              <a:avLst/>
            </a:prstGeom>
            <a:solidFill>
              <a:srgbClr val="0099CC"/>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3" name="Rectangle 12"/>
            <p:cNvSpPr/>
            <p:nvPr userDrawn="1"/>
          </p:nvSpPr>
          <p:spPr bwMode="auto">
            <a:xfrm flipH="1" flipV="1">
              <a:off x="5834063" y="656988"/>
              <a:ext cx="3309937" cy="55563"/>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7" name="Rectangle 16"/>
            <p:cNvSpPr/>
            <p:nvPr userDrawn="1"/>
          </p:nvSpPr>
          <p:spPr bwMode="auto">
            <a:xfrm flipH="1" flipV="1">
              <a:off x="4267200" y="656981"/>
              <a:ext cx="1704975" cy="54864"/>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grpSp>
      <p:pic>
        <p:nvPicPr>
          <p:cNvPr id="7" name="Picture 6" descr="CC logo w-tagline.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36932" y="5983518"/>
            <a:ext cx="1132331" cy="714461"/>
          </a:xfrm>
          <a:prstGeom prst="rect">
            <a:avLst/>
          </a:prstGeom>
        </p:spPr>
      </p:pic>
    </p:spTree>
    <p:extLst>
      <p:ext uri="{BB962C8B-B14F-4D97-AF65-F5344CB8AC3E}">
        <p14:creationId xmlns:p14="http://schemas.microsoft.com/office/powerpoint/2010/main" val="110862538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p:txStyles>
    <p:titleStyle>
      <a:lvl1pPr algn="l" defTabSz="457200" rtl="0" eaLnBrk="1" latinLnBrk="0" hangingPunct="1">
        <a:spcBef>
          <a:spcPct val="0"/>
        </a:spcBef>
        <a:buNone/>
        <a:defRPr lang="en-US" sz="2800" b="1" kern="1200" dirty="0" smtClean="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9A49973-3C4C-4AEE-BE6A-B18B2D0A951F}" type="datetimeFigureOut">
              <a:rPr lang="en-US" smtClean="0"/>
              <a:t>6/16/2021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1D2306C-BF1F-4E3A-A6DE-A078B4A28C02}" type="slidenum">
              <a:rPr lang="en-US" smtClean="0"/>
              <a:t>‹#›</a:t>
            </a:fld>
            <a:endParaRPr lang="en-US" dirty="0"/>
          </a:p>
        </p:txBody>
      </p:sp>
    </p:spTree>
    <p:extLst>
      <p:ext uri="{BB962C8B-B14F-4D97-AF65-F5344CB8AC3E}">
        <p14:creationId xmlns:p14="http://schemas.microsoft.com/office/powerpoint/2010/main" val="14624204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438" y="0"/>
            <a:ext cx="8724900" cy="8127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0500" y="812800"/>
            <a:ext cx="8732838" cy="53325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txBox="1">
            <a:spLocks/>
          </p:cNvSpPr>
          <p:nvPr/>
        </p:nvSpPr>
        <p:spPr>
          <a:xfrm>
            <a:off x="42335" y="6532122"/>
            <a:ext cx="452308" cy="241300"/>
          </a:xfrm>
          <a:prstGeom prst="rect">
            <a:avLst/>
          </a:prstGeom>
        </p:spPr>
        <p:txBody>
          <a:bodyPr>
            <a:prstTxWarp prst="textNoShape">
              <a:avLst/>
            </a:prstTxWarp>
            <a:normAutofit/>
          </a:bodyPr>
          <a:lstStyle/>
          <a:p>
            <a:pPr marL="342900" indent="-342900" algn="ctr">
              <a:lnSpc>
                <a:spcPct val="90000"/>
              </a:lnSpc>
              <a:spcBef>
                <a:spcPct val="20000"/>
              </a:spcBef>
              <a:buFont typeface="Arial" pitchFamily="-106" charset="0"/>
              <a:buNone/>
            </a:pPr>
            <a:fld id="{1EF35371-194E-174F-9528-630C4585B8CC}" type="slidenum">
              <a:rPr lang="en-US" sz="1000" smtClean="0">
                <a:solidFill>
                  <a:schemeClr val="tx1"/>
                </a:solidFill>
                <a:ea typeface="Arial" pitchFamily="-106" charset="0"/>
                <a:cs typeface="Arial" pitchFamily="-106" charset="0"/>
              </a:rPr>
              <a:pPr marL="342900" indent="-342900" algn="ctr">
                <a:lnSpc>
                  <a:spcPct val="90000"/>
                </a:lnSpc>
                <a:spcBef>
                  <a:spcPct val="20000"/>
                </a:spcBef>
                <a:buFont typeface="Arial" pitchFamily="-106" charset="0"/>
                <a:buNone/>
              </a:pPr>
              <a:t>‹#›</a:t>
            </a:fld>
            <a:endParaRPr lang="en-US" sz="1000" dirty="0">
              <a:solidFill>
                <a:schemeClr val="tx1"/>
              </a:solidFill>
              <a:ea typeface="Arial" pitchFamily="-106" charset="0"/>
              <a:cs typeface="Arial" pitchFamily="-106" charset="0"/>
            </a:endParaRPr>
          </a:p>
        </p:txBody>
      </p:sp>
      <p:grpSp>
        <p:nvGrpSpPr>
          <p:cNvPr id="4" name="Group 3"/>
          <p:cNvGrpSpPr/>
          <p:nvPr/>
        </p:nvGrpSpPr>
        <p:grpSpPr>
          <a:xfrm>
            <a:off x="-1" y="656981"/>
            <a:ext cx="9144001" cy="55570"/>
            <a:chOff x="-1" y="656981"/>
            <a:chExt cx="9144001" cy="55570"/>
          </a:xfrm>
        </p:grpSpPr>
        <p:sp>
          <p:nvSpPr>
            <p:cNvPr id="11" name="Rectangle 10"/>
            <p:cNvSpPr/>
            <p:nvPr userDrawn="1"/>
          </p:nvSpPr>
          <p:spPr bwMode="auto">
            <a:xfrm flipH="1" flipV="1">
              <a:off x="-1" y="656982"/>
              <a:ext cx="4268788" cy="54864"/>
            </a:xfrm>
            <a:prstGeom prst="rect">
              <a:avLst/>
            </a:prstGeom>
            <a:solidFill>
              <a:srgbClr val="0099CC"/>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3" name="Rectangle 12"/>
            <p:cNvSpPr/>
            <p:nvPr userDrawn="1"/>
          </p:nvSpPr>
          <p:spPr bwMode="auto">
            <a:xfrm flipH="1" flipV="1">
              <a:off x="5834063" y="656988"/>
              <a:ext cx="3309937" cy="55563"/>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7" name="Rectangle 16"/>
            <p:cNvSpPr/>
            <p:nvPr userDrawn="1"/>
          </p:nvSpPr>
          <p:spPr bwMode="auto">
            <a:xfrm flipH="1" flipV="1">
              <a:off x="4267200" y="656981"/>
              <a:ext cx="1704975" cy="54864"/>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grpSp>
      <p:pic>
        <p:nvPicPr>
          <p:cNvPr id="7" name="Picture 6" descr="CC logo w-tagline.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36932" y="5983518"/>
            <a:ext cx="1132331" cy="714461"/>
          </a:xfrm>
          <a:prstGeom prst="rect">
            <a:avLst/>
          </a:prstGeom>
        </p:spPr>
      </p:pic>
    </p:spTree>
    <p:extLst>
      <p:ext uri="{BB962C8B-B14F-4D97-AF65-F5344CB8AC3E}">
        <p14:creationId xmlns:p14="http://schemas.microsoft.com/office/powerpoint/2010/main" val="30530021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6" r:id="rId5"/>
    <p:sldLayoutId id="2147483727" r:id="rId6"/>
    <p:sldLayoutId id="2147483728" r:id="rId7"/>
  </p:sldLayoutIdLst>
  <p:txStyles>
    <p:titleStyle>
      <a:lvl1pPr algn="l" defTabSz="457200" rtl="0" eaLnBrk="1" latinLnBrk="0" hangingPunct="1">
        <a:spcBef>
          <a:spcPct val="0"/>
        </a:spcBef>
        <a:buNone/>
        <a:defRPr lang="en-US" sz="2800" b="1" kern="1200" dirty="0" smtClean="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79A49973-3C4C-4AEE-BE6A-B18B2D0A951F}" type="datetimeFigureOut">
              <a:rPr lang="en-US" smtClean="0"/>
              <a:t>6/16/2021</a:t>
            </a:fld>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E1D2306C-BF1F-4E3A-A6DE-A078B4A28C02}" type="slidenum">
              <a:rPr lang="en-US" smtClean="0"/>
              <a:t>‹#›</a:t>
            </a:fld>
            <a:endParaRPr lang="en-US" dirty="0"/>
          </a:p>
        </p:txBody>
      </p:sp>
    </p:spTree>
    <p:extLst>
      <p:ext uri="{BB962C8B-B14F-4D97-AF65-F5344CB8AC3E}">
        <p14:creationId xmlns:p14="http://schemas.microsoft.com/office/powerpoint/2010/main" val="398065026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785E67E1-60CF-3A4A-B0BC-ACB97072BE73}"/>
              </a:ext>
            </a:extLst>
          </p:cNvPr>
          <p:cNvCxnSpPr>
            <a:cxnSpLocks/>
          </p:cNvCxnSpPr>
          <p:nvPr userDrawn="1"/>
        </p:nvCxnSpPr>
        <p:spPr>
          <a:xfrm>
            <a:off x="0" y="6273748"/>
            <a:ext cx="9144000" cy="0"/>
          </a:xfrm>
          <a:prstGeom prst="line">
            <a:avLst/>
          </a:prstGeom>
          <a:ln w="15875">
            <a:solidFill>
              <a:srgbClr val="04BAE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72398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txStyles>
    <p:titleStyle>
      <a:lvl1pPr algn="l" defTabSz="685800" rtl="0" eaLnBrk="1" latinLnBrk="0" hangingPunct="1">
        <a:lnSpc>
          <a:spcPct val="90000"/>
        </a:lnSpc>
        <a:spcBef>
          <a:spcPct val="0"/>
        </a:spcBef>
        <a:buNone/>
        <a:defRPr sz="3300" b="1" i="0" kern="1200">
          <a:solidFill>
            <a:srgbClr val="5E6A7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5E6A7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5E6A7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5E6A7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5E6A7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5E6A7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0.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png"/><Relationship Id="rId39" Type="http://schemas.openxmlformats.org/officeDocument/2006/relationships/image" Target="../media/image76.png"/><Relationship Id="rId21" Type="http://schemas.openxmlformats.org/officeDocument/2006/relationships/image" Target="../media/image59.jpeg"/><Relationship Id="rId34" Type="http://schemas.openxmlformats.org/officeDocument/2006/relationships/image" Target="../media/image71.png"/><Relationship Id="rId42" Type="http://schemas.openxmlformats.org/officeDocument/2006/relationships/image" Target="../media/image79.png"/><Relationship Id="rId47" Type="http://schemas.openxmlformats.org/officeDocument/2006/relationships/image" Target="../media/image84.png"/><Relationship Id="rId7" Type="http://schemas.openxmlformats.org/officeDocument/2006/relationships/image" Target="../media/image46.png"/><Relationship Id="rId2" Type="http://schemas.openxmlformats.org/officeDocument/2006/relationships/notesSlide" Target="../notesSlides/notesSlide9.xml"/><Relationship Id="rId16" Type="http://schemas.openxmlformats.org/officeDocument/2006/relationships/image" Target="../media/image54.png"/><Relationship Id="rId29"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45.jpeg"/><Relationship Id="rId11" Type="http://schemas.openxmlformats.org/officeDocument/2006/relationships/image" Target="../media/image49.png"/><Relationship Id="rId24" Type="http://schemas.openxmlformats.org/officeDocument/2006/relationships/image" Target="../media/image62.png"/><Relationship Id="rId32" Type="http://schemas.openxmlformats.org/officeDocument/2006/relationships/image" Target="../media/image70.png"/><Relationship Id="rId37" Type="http://schemas.openxmlformats.org/officeDocument/2006/relationships/image" Target="../media/image74.png"/><Relationship Id="rId40" Type="http://schemas.openxmlformats.org/officeDocument/2006/relationships/image" Target="../media/image77.png"/><Relationship Id="rId45" Type="http://schemas.openxmlformats.org/officeDocument/2006/relationships/image" Target="../media/image82.png"/><Relationship Id="rId5" Type="http://schemas.openxmlformats.org/officeDocument/2006/relationships/image" Target="../media/image44.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png"/><Relationship Id="rId36" Type="http://schemas.openxmlformats.org/officeDocument/2006/relationships/image" Target="../media/image73.png"/><Relationship Id="rId10" Type="http://schemas.openxmlformats.org/officeDocument/2006/relationships/image" Target="../media/image48.png"/><Relationship Id="rId19" Type="http://schemas.openxmlformats.org/officeDocument/2006/relationships/image" Target="../media/image57.png"/><Relationship Id="rId31" Type="http://schemas.openxmlformats.org/officeDocument/2006/relationships/image" Target="../media/image69.jpeg"/><Relationship Id="rId44" Type="http://schemas.openxmlformats.org/officeDocument/2006/relationships/image" Target="../media/image81.png"/><Relationship Id="rId4" Type="http://schemas.openxmlformats.org/officeDocument/2006/relationships/hyperlink" Target="http://www.oxfordengineering.com/" TargetMode="External"/><Relationship Id="rId9" Type="http://schemas.openxmlformats.org/officeDocument/2006/relationships/image" Target="../media/image47.jpe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2.png"/><Relationship Id="rId43" Type="http://schemas.openxmlformats.org/officeDocument/2006/relationships/image" Target="../media/image80.png"/><Relationship Id="rId8" Type="http://schemas.openxmlformats.org/officeDocument/2006/relationships/hyperlink" Target="http://srcsolutionsonline.com/federal-energy-programs/doe/" TargetMode="External"/><Relationship Id="rId3" Type="http://schemas.openxmlformats.org/officeDocument/2006/relationships/image" Target="../media/image24.png"/><Relationship Id="rId12" Type="http://schemas.openxmlformats.org/officeDocument/2006/relationships/image" Target="../media/image50.jpeg"/><Relationship Id="rId17" Type="http://schemas.openxmlformats.org/officeDocument/2006/relationships/image" Target="../media/image55.png"/><Relationship Id="rId25" Type="http://schemas.openxmlformats.org/officeDocument/2006/relationships/image" Target="../media/image63.jpeg"/><Relationship Id="rId33" Type="http://schemas.microsoft.com/office/2007/relationships/hdphoto" Target="../media/hdphoto2.wdp"/><Relationship Id="rId38" Type="http://schemas.openxmlformats.org/officeDocument/2006/relationships/image" Target="../media/image75.png"/><Relationship Id="rId46" Type="http://schemas.openxmlformats.org/officeDocument/2006/relationships/image" Target="../media/image83.png"/><Relationship Id="rId20" Type="http://schemas.openxmlformats.org/officeDocument/2006/relationships/image" Target="../media/image58.jpeg"/><Relationship Id="rId41" Type="http://schemas.openxmlformats.org/officeDocument/2006/relationships/image" Target="../media/image78.png"/></Relationships>
</file>

<file path=ppt/slides/_rels/slide1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5.png"/><Relationship Id="rId7" Type="http://schemas.openxmlformats.org/officeDocument/2006/relationships/image" Target="../media/image86.jpeg"/><Relationship Id="rId12" Type="http://schemas.openxmlformats.org/officeDocument/2006/relationships/image" Target="../media/image91.emf"/><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94.png"/><Relationship Id="rId11" Type="http://schemas.openxmlformats.org/officeDocument/2006/relationships/image" Target="../media/image90.emf"/><Relationship Id="rId5" Type="http://schemas.openxmlformats.org/officeDocument/2006/relationships/customXml" Target="../ink/ink1.xml"/><Relationship Id="rId10" Type="http://schemas.openxmlformats.org/officeDocument/2006/relationships/image" Target="../media/image89.emf"/><Relationship Id="rId4" Type="http://schemas.openxmlformats.org/officeDocument/2006/relationships/image" Target="../media/image24.png"/><Relationship Id="rId9" Type="http://schemas.openxmlformats.org/officeDocument/2006/relationships/image" Target="../media/image88.png"/></Relationships>
</file>

<file path=ppt/slides/_rels/slide1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comments" Target="../comments/comment1.xml"/><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86.jpeg"/><Relationship Id="rId5" Type="http://schemas.openxmlformats.org/officeDocument/2006/relationships/image" Target="../media/image92.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95.png"/><Relationship Id="rId5" Type="http://schemas.openxmlformats.org/officeDocument/2006/relationships/image" Target="../media/image93.jp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5.png"/><Relationship Id="rId1" Type="http://schemas.openxmlformats.org/officeDocument/2006/relationships/slideLayout" Target="../slideLayouts/slideLayout20.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e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86.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86.jpe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86.jpeg"/><Relationship Id="rId5" Type="http://schemas.openxmlformats.org/officeDocument/2006/relationships/image" Target="../media/image99.jp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86.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5.png"/><Relationship Id="rId7"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810.png"/><Relationship Id="rId5" Type="http://schemas.openxmlformats.org/officeDocument/2006/relationships/customXml" Target="../ink/ink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85.png"/><Relationship Id="rId7" Type="http://schemas.openxmlformats.org/officeDocument/2006/relationships/image" Target="../media/image86.jpe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101.png"/><Relationship Id="rId4" Type="http://schemas.openxmlformats.org/officeDocument/2006/relationships/customXml" Target="../ink/ink3.xml"/></Relationships>
</file>

<file path=ppt/slides/_rels/slide2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85.png"/><Relationship Id="rId7" Type="http://schemas.openxmlformats.org/officeDocument/2006/relationships/image" Target="../media/image86.jpe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101.png"/><Relationship Id="rId4" Type="http://schemas.openxmlformats.org/officeDocument/2006/relationships/customXml" Target="../ink/ink4.xml"/></Relationships>
</file>

<file path=ppt/slides/_rels/slide22.x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image" Target="../media/image85.png"/><Relationship Id="rId7" Type="http://schemas.openxmlformats.org/officeDocument/2006/relationships/image" Target="../media/image86.jpe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101.png"/><Relationship Id="rId10" Type="http://schemas.openxmlformats.org/officeDocument/2006/relationships/image" Target="../media/image105.emf"/><Relationship Id="rId4" Type="http://schemas.openxmlformats.org/officeDocument/2006/relationships/customXml" Target="../ink/ink5.xml"/><Relationship Id="rId9" Type="http://schemas.openxmlformats.org/officeDocument/2006/relationships/image" Target="../media/image104.emf"/></Relationships>
</file>

<file path=ppt/slides/_rels/slide23.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image" Target="../media/image85.png"/><Relationship Id="rId7" Type="http://schemas.openxmlformats.org/officeDocument/2006/relationships/image" Target="../media/image86.jpe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101.png"/><Relationship Id="rId4" Type="http://schemas.openxmlformats.org/officeDocument/2006/relationships/customXml" Target="../ink/ink6.xml"/></Relationships>
</file>

<file path=ppt/slides/_rels/slide24.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image" Target="../media/image85.png"/><Relationship Id="rId7" Type="http://schemas.openxmlformats.org/officeDocument/2006/relationships/image" Target="../media/image86.jpe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101.png"/><Relationship Id="rId4" Type="http://schemas.openxmlformats.org/officeDocument/2006/relationships/customXml" Target="../ink/ink7.xml"/></Relationships>
</file>

<file path=ppt/slides/_rels/slide25.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image" Target="../media/image85.png"/><Relationship Id="rId7" Type="http://schemas.openxmlformats.org/officeDocument/2006/relationships/image" Target="../media/image86.jpeg"/><Relationship Id="rId12" Type="http://schemas.openxmlformats.org/officeDocument/2006/relationships/image" Target="../media/image110.emf"/><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24.png"/><Relationship Id="rId11" Type="http://schemas.openxmlformats.org/officeDocument/2006/relationships/image" Target="../media/image109.emf"/><Relationship Id="rId5" Type="http://schemas.openxmlformats.org/officeDocument/2006/relationships/image" Target="../media/image101.png"/><Relationship Id="rId10" Type="http://schemas.openxmlformats.org/officeDocument/2006/relationships/image" Target="../media/image108.emf"/><Relationship Id="rId4" Type="http://schemas.openxmlformats.org/officeDocument/2006/relationships/customXml" Target="../ink/ink8.xml"/><Relationship Id="rId9" Type="http://schemas.openxmlformats.org/officeDocument/2006/relationships/image" Target="../media/image107.emf"/></Relationships>
</file>

<file path=ppt/slides/_rels/slide26.x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image" Target="../media/image85.png"/><Relationship Id="rId7" Type="http://schemas.openxmlformats.org/officeDocument/2006/relationships/image" Target="../media/image86.jpe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101.png"/><Relationship Id="rId4" Type="http://schemas.openxmlformats.org/officeDocument/2006/relationships/customXml" Target="../ink/ink9.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101.png"/><Relationship Id="rId4" Type="http://schemas.openxmlformats.org/officeDocument/2006/relationships/customXml" Target="../ink/ink10.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6.jpe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101.png"/><Relationship Id="rId4" Type="http://schemas.openxmlformats.org/officeDocument/2006/relationships/customXml" Target="../ink/ink11.xml"/></Relationships>
</file>

<file path=ppt/slides/_rels/slide29.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image" Target="../media/image85.png"/><Relationship Id="rId7"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101.png"/><Relationship Id="rId4" Type="http://schemas.openxmlformats.org/officeDocument/2006/relationships/customXml" Target="../ink/ink12.xml"/><Relationship Id="rId9" Type="http://schemas.openxmlformats.org/officeDocument/2006/relationships/image" Target="../media/image113.emf"/></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6.jpe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101.png"/><Relationship Id="rId4" Type="http://schemas.openxmlformats.org/officeDocument/2006/relationships/customXml" Target="../ink/ink13.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6.jpe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101.png"/><Relationship Id="rId4" Type="http://schemas.openxmlformats.org/officeDocument/2006/relationships/customXml" Target="../ink/ink14.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38.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15.jpe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53.xml"/><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Line 4"/>
          <p:cNvSpPr>
            <a:spLocks noChangeShapeType="1"/>
          </p:cNvSpPr>
          <p:nvPr/>
        </p:nvSpPr>
        <p:spPr bwMode="auto">
          <a:xfrm>
            <a:off x="457200" y="6629400"/>
            <a:ext cx="8458200" cy="0"/>
          </a:xfrm>
          <a:prstGeom prst="line">
            <a:avLst/>
          </a:prstGeom>
          <a:noFill/>
          <a:ln w="76200">
            <a:solidFill>
              <a:srgbClr val="0000BA"/>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1028" name="Picture 4" descr="http://www.the100bestfleets.com/images/transparen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609600"/>
            <a:ext cx="3095625"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the100bestfleets.com/images/transparen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457200"/>
            <a:ext cx="3095625"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the100bestfleets.com/images/transparen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304800"/>
            <a:ext cx="3095625" cy="12763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a:spLocks noChangeArrowheads="1"/>
          </p:cNvSpPr>
          <p:nvPr/>
        </p:nvSpPr>
        <p:spPr bwMode="auto">
          <a:xfrm>
            <a:off x="0" y="0"/>
            <a:ext cx="9144000" cy="1066800"/>
          </a:xfrm>
          <a:prstGeom prst="rect">
            <a:avLst/>
          </a:prstGeom>
          <a:gradFill rotWithShape="1">
            <a:gsLst>
              <a:gs pos="0">
                <a:srgbClr val="66FF66"/>
              </a:gs>
              <a:gs pos="50000">
                <a:schemeClr val="accent2"/>
              </a:gs>
              <a:gs pos="100000">
                <a:srgbClr val="66FF66"/>
              </a:gs>
            </a:gsLst>
            <a:lin ang="5400000" scaled="1"/>
          </a:gradFill>
          <a:ln w="9525">
            <a:noFill/>
            <a:miter lim="800000"/>
            <a:headEnd/>
            <a:tailEnd/>
          </a:ln>
        </p:spPr>
        <p:txBody>
          <a:bodyPr anchor="ctr"/>
          <a:lstStyle/>
          <a:p>
            <a:pPr eaLnBrk="1" hangingPunct="1">
              <a:defRPr/>
            </a:pPr>
            <a:endParaRPr lang="en-US" sz="2800" b="1" dirty="0">
              <a:solidFill>
                <a:schemeClr val="bg1"/>
              </a:solidFill>
            </a:endParaRPr>
          </a:p>
        </p:txBody>
      </p:sp>
      <p:sp>
        <p:nvSpPr>
          <p:cNvPr id="2" name="TextBox 1"/>
          <p:cNvSpPr txBox="1"/>
          <p:nvPr/>
        </p:nvSpPr>
        <p:spPr>
          <a:xfrm>
            <a:off x="292100" y="1350680"/>
            <a:ext cx="8623300" cy="2800767"/>
          </a:xfrm>
          <a:prstGeom prst="rect">
            <a:avLst/>
          </a:prstGeom>
          <a:solidFill>
            <a:schemeClr val="bg1"/>
          </a:solidFill>
        </p:spPr>
        <p:txBody>
          <a:bodyPr wrap="square" rtlCol="0">
            <a:spAutoFit/>
          </a:bodyPr>
          <a:lstStyle/>
          <a:p>
            <a:pPr algn="ctr"/>
            <a:r>
              <a:rPr lang="en-US" sz="4400" b="1" dirty="0">
                <a:ln w="6350">
                  <a:solidFill>
                    <a:srgbClr val="FFFF66"/>
                  </a:solidFill>
                  <a:prstDash val="solid"/>
                </a:ln>
                <a:solidFill>
                  <a:srgbClr val="006600"/>
                </a:solidFill>
                <a:effectLst>
                  <a:outerShdw blurRad="127000" dist="38100" algn="l" rotWithShape="0">
                    <a:srgbClr val="FFC000">
                      <a:alpha val="40000"/>
                    </a:srgbClr>
                  </a:outerShdw>
                </a:effectLst>
              </a:rPr>
              <a:t> The Future of Busing: Propane, Electric and Other Alternative Fuels</a:t>
            </a:r>
          </a:p>
          <a:p>
            <a:pPr algn="ctr"/>
            <a:r>
              <a:rPr lang="en-US" sz="4400" b="1" dirty="0">
                <a:ln w="6350">
                  <a:solidFill>
                    <a:srgbClr val="FFFF66"/>
                  </a:solidFill>
                  <a:prstDash val="solid"/>
                </a:ln>
                <a:solidFill>
                  <a:schemeClr val="tx1">
                    <a:lumMod val="85000"/>
                    <a:lumOff val="15000"/>
                  </a:schemeClr>
                </a:solidFill>
                <a:effectLst>
                  <a:outerShdw blurRad="127000" dist="38100" algn="l" rotWithShape="0">
                    <a:srgbClr val="FFC000">
                      <a:alpha val="40000"/>
                    </a:srgbClr>
                  </a:outerShdw>
                </a:effectLst>
              </a:rPr>
              <a:t>June 17, 2021</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4643523"/>
            <a:ext cx="1888466" cy="1860489"/>
          </a:xfrm>
          <a:prstGeom prst="rect">
            <a:avLst/>
          </a:prstGeom>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AutoShape 59" descr="data:image/jpeg;base64,/9j/4AAQSkZJRgABAQAAAQABAAD/2wCEAAkGBxAQEBUUEA8UEBUQEBAQFxUXEhQUFBUUFhQYFhQVFRcYHCggGBwxHBcYITEhJSkrLi4uGB8zODMsNygtLiwBCgoKDg0OGxAQGy4kICUvNCwvKzcsMCwyLCwsOC00LCwsLC0sLCwsLCwsLCwsLCwsLCw0LCwsLCwsLCwsLCwsLP/AABEIAHkBnwMBEQACEQEDEQH/xAAcAAEAAgMBAQEAAAAAAAAAAAAABQYDBAcBAgj/xABPEAABAwIDAwYHDQQGCwEAAAABAAIDBBEFEiEGEzEHFUFRYXEUIjNTkbLRFhcyNFJUc4GSk6Gx0kJydOEjJWKiwdMkJlVjgqOzwsTw8Qj/xAAbAQEAAgMBAQAAAAAAAAAAAAAABAUBAwYCB//EADgRAQACAQIBCAcIAgIDAAAAAAABAgMEEQUSExQhMVFxkRUzQVJhsdEGFjI0U4Gh4SLBctJCYpL/2gAMAwEAAhEDEQA/AO4oCAgICAgICAgICAgICAgICAgICAgICAgICAgICAgICAg8c4DibIxvs83jflD0hZ2k5UAcDwN1giYl9IyICAgICAgICAgICAgICAgICAgICAgICAgICAgICAgICAgICAgICAgICAgICAgICAgqvKL8Vb9M31XKy4X66fBSce/Lx4/VzldA5BfuTbyU30jPVVHxb8dfB1f2f9VfxXJVK/EBAQEBAQEBAQEBAQEBAQEBAQEBAQEBAQEBAQEBBSsWxE4mH0tK6SnljcXmRwcxpax2RwDmm5uXBb615H+U9a90+CNBtqM8Ras9W0dc9fX2T4JrBdpIqqV8TI5GmIEkvbZps7Lob6rXak1jeUHVcPyaekZLTExPdKbXhAEBAQEBAQEBAQEBAQEBAQEFV5Rfirfpm+q5WXC/Wz4KTj35ePH6ucq/cgv3Jr5Kb6Rvqqk4t+Ovg6v7P+qv4rkqlfiAgICAgICAgICAgICAgICAgICAgICAgICAgICAgpG08ZxeJ9JCZKV7X7zevacpDDlIGV17+Nf6lY0x9G2y22tE+zxQMOurmyTjisxt7Z7OrqStLi7ax7oWRyxGLxi57QGnK7LYEHtXN63FOspzdZ5O077+CfptVEXneJTNLWCQkBrhl6xx7l70evrqL2pFZjk98dvg3ZMM0iJmYbKsGkQEBAQEBAQEBAQEBAQEBBW9uqWSWna2KN0hErTZoJNsrtdFYcOyVplmbTt1KjjOG+XBFaRMzv8AVROYqv5tL9272K66Vh9+PNzHo/Vfpz5LpsDRywxyiWN0ZL2kZmkXFui6p+J5KXtXkzu6TgmDJix2jJWY61rVauhB4g9QEBBq4lM6OMubxBH5qu4rqb6bTTlx9sbfzLdgpF7xWUPzvL/Z9C5T7xaz/wBfL+0/oeP4pjDpnPjDncST+BXV8L1N9Tpq5cnbO/zQM9Ipeaw2lYtIg+ZDoe4rMdrEztCjbM7TVU9VHHI5pa7PezADoxxGveFc6zQ4sWGbVjr8fi5rh3FNRn1Fcd5jad/Z8JXtUrphAQEBAQEBAQEBBSttuUKPC6mGGSndI2ZgeXteBkbnyuOW13WGthxQVufloDXB3Nk+4Js2RzspcOtvi5SezN9aM7LfjO28EGGDEImGojdurNvkd47wyxuDYgnUdiMKnUctMWVu4oJp3ZA6RodYRuP7AIaS49tgOq6M7JfanlQgopBA2B9TU2bniYdI3ObfI59jmd2NB+pGETByxiN4bXYZUUod+1Z1wOvI9rSR3XQXzG8PFfTNEcmUPLJQ4tJu21xpoRoVJ0ueMGTl7boWv0k6nFzcTt17t+upTI0NvaxB4X4Kn4jop1eKKRO3XE9/YssOTm7btoKe1CAgICAgICAgICDVxSZzIJHt0cyKRw7w0kLNY3ltwUi+WtZ7JmIcf98TEfOM+7ap/RqO39A6Punzl13BKh0tNC95u6SGN7ja2rmgnRQbxtaYhxWqx1x570r2RMwrfKHUyRiHJI5lzJfK4tv8HjZWfC6VtNuVG/Y5njuW9IpyJmO3snZS+c6j5xL94/2q45jH7seUOc6Vn9+3nJznUfOJfvH+1OYx+7HlB0rP79vOV85Pp3yQSF73PImtdzi42yt61ScTpWuSOTG3U6fgeS98NptMz1+3r9kLSq1dq/txM5lISxxYc8erSQePWFO4fWLZ4iY36pVnF72ppZms7TvDnXOdR84l+8f7Vf8AMY/djyhyHSs/v285Oc6j5xL94/2pzGP3Y8oOlZ/ft5ytfJ7VySSy55HvtG0jM4ut43RdVfFMdK0ryYiOte8CzZL5L8u0z1e2d16VM6UQEGjjXkT3t/NU3H/yNvGPmk6T1sK4vn62WPBvIt73fmV9B4D+Rp+/zlU6v1st5XCM0MaxRlLFvHtc4Zg2zbX17yFuwYLZr8iqNq9VXTY+ctEzHwQtPtrBK9sbY5QZHBgJDLAuNrnxlMtw3LSJtMx1dft+iux8awZbRSK23nq9nt/dq0WzPgD/AAl028EDHuLRHYkFhboS7tWzJrekxzMV23269/6acPDI0VukTfeKxM7bfDxZvd7Team9DP1Lx6Ky98fz9Gz0/p/dt/H1WuN+YA9YB9KrZjadl3Wd43fSwyICAgICAgICDivLNG1+L4e1wDmv3DHA6gtdUgOB7LEhGV95UoGczVQyizIWlosLNLXNy26kYczB/wBTj/Gf+YEZdH5JKWNmEU5YxrTI173kDVzs7hdx6egfUjCh8iDWSYlWST2dUBpc3Nq4F0rt+RfpvkB6r26UZlK//of4pTfxL/8AouQh0jA5GimpwXAF1PFYXFzaNt7DpRhIoCAgICAgICAgICAg0cc+LTfQS+oV6r+KEjS+vp4x8353Vs+mv0Hsz8Sp/wCGh9QKqyfil80135nJ/wAp+aB5RKd7xDkY59jJfK0ut8HjZWfC71rNuVO3Y5XjuO94pyYme3sjdSubZ/MS/du9it+ex+9HnDnOjZvcnyk5tn8xL9272Jz2P3o84Oi5vcnylfeT6B7IJA9jmEzXs5pBtlb1qk4netskTWd+p1HA8d6YbRaJjr9vhC0qtXav7cxOfSEMaXHeR6AEnj1BTuHWiueJmfZKr4xS19LMVjed4c55tn8xL9272K/57H70ecOQ6Lm9yfKTm2fzEv3bvYnPY/ejzg6Lm9yfKVs5PaWRksueN7Lxt+E0i/jdqq+KXraleTMT1r7gWK9Ml+VWY6vbC9KmdK8uscqAunKgamKRl8ZDRckjTTrVZxfBfUaW2PFG89Xzb9PaKZImyF5tm82fS32rj/Qmu/T/AJj6rHpOLvTWGRlkYDhYgu0+tdjwjDfBpK48sbTG/V+6u1Fovkmatu6suVDQ0cYw2Oqj3cjiBmDvFIBuO9bsGonDblV2R9Vpa6nHzd99kRT7G00T2yNfITGQ8Xc21xqL6KZbiWW8TWYjr6lfTg2DFaLxM7x1+X7NDD9pXV7/AAZ8IY2dr2lzXG4AYTpcdi3ZdFGmrztZ3mNkXBxOdbfo9q7RaJjff4S2/cJS/Ll+039K1elc3dDf6B0/fP8AH0WiNtgB1AD0Kumd53XURtGz6WGRAQEBAQEBAQUnbPYN2IVtNUiqEIpTESzdF5fklEnws4y8LcCgsG1WDmuo5qYSbozsyZ8ubLqDfLcX4daCrDk5dzLzb4WLmbfb7cm3lt7bd5/q+EgtGyWDGhooaYyb0wtLc4bkzXcTfLc249aCl7UcmInq3VOH1pop3O3jm6kZjxe0tIcy+t+IOvWUZc75TMDqaURNq8TdX1EhfaLxju2WsDq46lxAGgvY8bIO1x7OF24c6TKYooGuFtbsaOB7xcdRudbowsiAgICAgICAgICCN2jr309LLKwNLomFwDgS2/bYg/ivVK8q0QlaLBXPnpjt2TOzmfvoV3mqb7Ev+YpvRa98ur+7el963nH/AFSmzW29TXVTKaeKDdzCVrsrZA6wjcbAl56l4yYK0rNolE13BsOkwWz47W5Vdtt9u+PgtPuJw35o37Un6lH56/ep/TGt/Unyj6KvtPtnUYfUmmp4od1CyIMzNkLgMjTa4eLrfjwxevKmVvoOEYdbhjPltblWmd9pjvn4Ir30K7zVN9iX/MWzote+Uz7t6X3recf9XStmcQfU0kU0gaHSNLiGghvEjS5J6OtQr15NpiHK67BXBqLYq9kT7UovKIre3dVJFTtdG9zDvWi7SQbWOisOHY63yzFo36lRxnLfFgiaTtO/1UPnyq+cy/bd7VddGw+7Hk5jp+p9+fNddgKyWWOUyyOkIe0DM4mwt0XVRxPHSlq8mNup0fBM2TLjtN5meta1WLsQEBBUJOJ7z+a+VZvWW8ZX1eyHxZa2Uvs+NX9zf8V1X2X/ABZf2/2ga7sqm116vQm0PFnc7/Bch9qPxYvCf9LDQ9lkRZcqnvuH4Q/eH5rdpvXU8Y+bzf8ADK2vGh7ivqkdqhmN4UnZvZapp6mOSTJlZnvZxJ1Y5o6Osq31evxZcU0rvvP1c7w/hWfBqK5L7bRv7e+J+C8KndGICAgICAgj8dxiGigfPOXCOPLmLWOeQCQAbNF7XIQbdLUMlY2SN2ZsjWvaRwLXC4PoKDKg+ZZA1pc42DQXEngANSSgj9n8bhroGz05c6N5cGlzHMJymxIDtbXBQSSAgIOe7YcmRr6t1UzEJad72sZbIHNa1osAwtc0gcTqTqSg+dl+SalpJxPUTPrJWOD252hrA8cHFtyXEdFyeA00QdEQEBAQEBBCbVY0+jjY9jGvzvyWN/kk9Hcpmj00Z7TWZ26ldxHW20tItWN952fGymOPrGyF7GsyFoFr63B6+5Z1mlrgmIid93nhuutq62m0bbJ5QlmICCO2hoHVNLLCwhrpWFoJvYHtsvVLcm0Sk6PPGDPXJbsid3N/etqvnEP9/wDSpnSq9zqfvJg9y38fVJbO7DzUFSypmniLIBK5wbnvYxuGmnavGTPF68mI7UXW8Zx6vDOClZ3ttEdnfHxWL3eYb85/5cn6Vq5i/crPQut9z+Y+qv7R7Fy4jUGpgnjEczInNzZwbZAL2stuPNGOOTMLLRcXx6LD0fJWeVWZ37O/xRfvW1XziH+/+le+lV7kv7yYPct/H1dG2bw51NSxQvIc6NuUkXsdSdL96h3tyrTLl9bnrnz2y1jaJSa8oqq8ovxVv0zfVcrLhfrZ8FJx78vHj9XOVfuQX7k18lN9I31VScW/HXwdX9n/AFV/FclUr9V9qtsWYfIxj4XSZ2Z7hwFtSLa9y3Y8M3jeFtw/hN9ZSbVtEbTs+Nl9to6+cxMgfGRG6S5cCLAgW070yYJpG8y9a/g99Hi5y1onr2WtaVOhXYI4kneDUk8P5rkb/Zq9rTbnI6/h/awjWxEdjzmN3nB9k+1efuxf9SPL+2enR3NilpxTBznvuDlGgOn/ALdWGi0deFVvly33idvZP997TlyTqJitYZudYflf3T7FI9PaH3/4n6PHRcvcxVdMKkNcx9gMw4Hr/ko+t0deK0plxX2iN/ZP9dz3iyTgma2hrcxu84Psn2qv+7F/1I8v7bunR3PpmCuBB3g0IPD+a2Yvs3el4tzkdU79n9sTrYmNtkyusV4gICAgICAg0HY1SB+Q1UAfe2XfR5r9Vr3QZsRoo6iGSKQZmTRujcOtrhY/mgpfJHWyNp5qCcjfYXOac/2ojrE+3QPhAdgCC+oKVyrYhI2jbSweXxKZlGy3ENd5V3dl0v8A2kFpwbDo6WnigiFmQRMib3NFrnt6frQY58bpGOyvq4GOH7Lpo2n0EoNyGZjxmY9rwelpBHpCDIg0Z8ZpWOyPqoWO+S6Zgd6CboN1rgRcG4PSg9QEBAQEGq7EYASDPGCCQQZGggjiDqtkYck9cVnyaZ1GKJ2m0ecK9tlCauFgprTlkt3BjmusMpGuqnaC0YLzOTq3j2qri2OdTiiMP+UxPsmHxsXTOpGSeEgQZ3sy53NbewN7ar1r7xntXmuvbueeEYraWlue/wAd5jbeYWMYnT+fi+8Z7VA5nJ7s+S36Rh9+POG2tTc8JWJnYQ3Ph82PtfyXI/ei36Uf/X9LDoMe8laWXOwOtbML2XT6TPz+GuWY23jfZCyU5Fpq1sc+LTfQS+oVKr+KG3S+vp4x8353Vs+mv0Jsz8Sp/wCGh9QKqyfil80135nJ/wAp+aSXhFEBBVeUX4q36ZvquVlwv10+Ck49+Xjx+rnKv3IL9ya+Sm+kZ6qpOLfjr4Or+z/qr+K5KpX7lHLB8Zh+gPrlTdJ+GXZfZr1N/H/TV5Jfj7v4aT12L1qvwfu2/aL8pH/KPlLsKgOIEBBo415E97fzVNx/8jbxj5pOk9bCuLgFsseDeRb3u/Mrv+A/kafv85VOr9bLeVyjCAgICAgICAg59tBNNiuJOw6KZ8FNSMZLWPjJbJI54vHTtcPgi2p+sdCCYZydYOI8nNsFrWuWXf8AbPjX7boIXCRJg+JRUW9fLRV7ZPBxI4vdTzMAJiDzqWEcAfbcPNpP6uxylrAcsOItFBP0AS6mF57T4o7mlGXREYc/w0c4Y9NOfGhwiPwWPpBqZBeZw7Q05fQgx4jLPjVfNSRTvp6Khc2OofG4tkqJjxha8fBaLWNv8RYJym5PMHjYGjDoHAC13s3jj2lzrkn60FcwnB6eh2kENJHuIpMKM7o2udkMhnLM2Umw0aB/9KM+xvbR1lRiOIHDaWZ1PDBG2WsmYbSWf8CCN37JIuSerusTCVp+TvCGMyc3QP01c9m8eesl7ruJ7boK5iFM/Z6aOane92HTSshmge8vFM55s2WIuNw2/Ee0WDpQKD1AQEBBzLFNmax88rmwEtfNK4HMzUF5IPHqXRYdbgrjrE27IjvcbquGaq+a9q06pmZ7Y7/FO7H0rqJshqssAkcwNL3sANg64BuoWuyRqJrzX+W3dErPhWK2jradRtXfbbeY+PxZdroTWwsFKWzlkl3ZHsNgWm19V50No095nL/jvHtiWzilJ1mKI0+1tp69pj4/FWKbZatD2kwEAOaT4zOAPerG+u081mOV81Lj4Vq4vEzT298fV1Jc27V45Yt2Cnr5Ov1nwzyLP3V9J4V+Tx+Cm1HrLGJwmSGRjeL4ntF9BctICsaztO7GC8Uy1tPZExLknvbYh/uvvD7FP6TR2n3h0fx8v7dYwWmdFTQxvtmjhjY6xuLtaAbFQbTvaZhxuqyVyZr3r2TMz5t1eWgQEHy5oPEX+pGJiJ7Xm6b8kegLPKnvY5Ne5Wse2zpaGbdSRyF2Vr7say1je3Fw6ltphteN91vouDZtVj5zHMRG+3t+iP8AfQovNT/ZZ+te+i3S/u5qfer5z9HxieBR442KqjmdA3I+MNdEHOOWRwJNn6cErecMzXbdnBrb8JtfT2rFp3id99vZHwMJ2XZg5kq31Dp2shc0sEQabFzTcEv7OCXyzl2rsaniVuJxXTVpyZme3ffv+D799Ci81P8AZZ+tOi3Y+7mp96vnP0b2CbeUtXOyGOOUOkzWLmtDfFaXG9nHoC83wWrG8o+q4Ln02Kct5jaO7f29XctS0Kdo415E97fzVNx/8jbxj5pOk9bCuL5+tljwbyLe935lfQeA/kafv85VOr9bLeVwjCAgICAgICAg5NgmFTzYviscWITUL21EUpbGyJ28Y9niuOdp4XHDrRlaPclX/wC36v7mm/QjDC7YSeSeCWoxaoqfBJ2zsa+KEDMO1rQeGiCW2+wLw/D5oW6PyiSIjQiWM52WPaRbuJQQ1DtwOYPD3kbyKnLHtOl6pv8AR5SDwu+31FBK8neBuosPiZJrLLmqJj0maU5n37Ro3/hQQ3JIQGV7D5RmL1mfr1Iy39BQX5BQZXg7VNAPDBbHsPhLzb0EIz7DYU5MXxeN+kj56ecX4uiLDlt2C4H1oL8jCl8sMrBg1S1wzGXdRMb0ukdK3KB26X+pBasLjcyCJr9XNija794NAP4oNpAQEGHwqPNl3jc17ZcwzX6rcVnaXvm77cradu/ZmWHhUeUjyEf03/Y5WnCvWW8FDx/1NfH/AEw8mvwJv34/yK98W/FX93j7P/gv4wuUjrAnqBPoVLktyKTbujd0URvOyK57b5s+kLmvvPj/AE584Tegz3skOLh7g3IRmNuIW7T/AGgx58tcUUmOVO3a830k1rNt+x5zJH8p34exY+7Om9638fQ6bfuh7NWNp7R5S6zQb3HWV71HEsfDOTpuTNto7d4+LFMNs+999mPntvmz6Qo/3nx/pz5w99BnvSFHUbxgcBa99O42V7otXGqwxliNt9+rwRcuPm7cmWdS2sQEBAQEHK+UfAqqetzw075G7mNuZrbi4vcKbp8la12mXX8E1unw6bk5LxE7yq/uUxD5nL9lbuep3rj0ppP1I83WtgqV8FBFHKwxvaZbtdoReRxH4FQc0xa8zDi+L5aZdXa+Od46uv8AaGxtfA6WhnZG0ve6OwaNSTccF5xztaJlq4beuPVUtedoie1x33KYh8zl+yrDnqd7ufSmk/UjzT+wmz9ZDiEL5aaSNjd7dxbYC8TwPxIWvNlpNJiJVvF9fpsujvSl4mZ26v3h11QHFMc0QeLOFx1LVnwY81ORkjeO56raazvDBzbD5sekqD6H0X6cfz9W3pOXvZ4ogwWaLAdCnYcGPDTkY42juarWm07yyLa8iAgICAgICAgpu12zFS6pjr8NeyOribu3sfcRVMPm3kcD1Hu4WBAYWbbVzRllwCtEnAiMxyRE9klwLd4QbuzzsXnqN/WNjooBG5raRpEsjnEiz5ZbWBFtA3rKC1oOVS7D1XOpiDP6tkrWYo7Vtt81pJiy3vYvsbWtYDgg6qgoeM4JW0NdJX4ZE2obUtYKqkLxGXuZ8GWJx0DrHp7eN9Ay+7KvlGSDAqsSHQGcxxQtPW59zcdw1QQOzWGVFPtGPCphPPPhTqiVzQRG17pywRxg6hgbG0Dr1PSjKz7XbLzSzx1uHyNhrKdpZ4wO7niJuYZba26j0X7iDDWZtpXMGWfAazejQ7oxywk9YkuLDvGiDHRYFW4jUxVWKsZTxUzt5BRNfvLSdEs7xo5w6ANPxuF7QEBBjMzBxc30hNnrkW7nMhQy8/73dP3e/wA28yOyW3XHNa1lM3jmdva6yc2P0TzfKjlbdm/X29zpomYeDm+kKHs5PkW7mviWGQ1LQ2ZmcNOYDM4a2t0ELbiz3xTvSdkXUaXFqKxXJG8R4x8nmGYVBTBwhZkDyCfGc69uHElZzZ8mXabzvsxp9Ji08TGKNt/jM/NtTC7SB0tI/BRM1ZtjtEe2JS6ztaJV3mub5H4hcF6D13ufzH1WvSsXezUeHytkaS2wDgTqFL0HCNXi1NL3r1RO89cNeXUY7UmIlNeEs+W37QXX9L0/6lfOFfzd+6UXilI+R4cwZhlAvcdZXN8Z4fn1eeMmGOVXkxG+8d8/FN02auOvJt1Tu0+a5vkfiFU+g9d7n8x9W/pWLvTWGROZGGuFiC7812HCNPkwaWuPJG0xv85V+ovF8kzDbVk0CAgICAgICDlPK88iphsSP6A8CR+2VN0sf4y7D7N1icN949v+mvyTyONc67if9Hk4k/LYvWpiOQ3faKsRpY2j/wAo+UuvKA4kQEBAQEBAQEBAQEBAQEBAQEBAQEFa2h20p8PnayrinjiewOFSInPgDrkFjiy5abWPDpQalTynYMxtxXMkJ4Mja+R5PUGtbf02Qa2w9JUVNZUYnVQOpt/HHTU8LxaRtO05i+QdBLjw6NexBeUBAQEBB4UHNsb5OqioqZZWzxNEsjngEPuAevRS6aiK1iNnU6Tj+HDhrjms9UbexLDF4N3zXmdv/BvA82T+jz7jLmvxt0rXyZ35z2b7ofRcvL9Ibf4crl9vXtyvmicE5OainqYpXTxOEUrHkAPuQDfTRbL6iLVmNk3Vcfw5sN8cUnriY9jpIURyr1AQEHjli3YKevk6/WfDPIs/dX0nhX5PH4KbUesltKwaRAQEBAQEBAQEHLeVqlkfUwlkb32gIOVpd+2eoKZpbRETu677O5aUw35UxHX3/Br8ldJKyucXxPYPB5BdzHAXzM0uQvWptE06m37QZaX0sRW0T/lHt+EutKC4wQEBAQEBAQEBAQEBAQEBAQEBAQEHjmgixAIPQdQgxMpI2m4jYD1hoB/JBmQEBAQEBAQEFH9yFRzt4Xni3e9z2zOz2yZeGW3HtUjna81yPav/AErh9H9G2nlbbezbt8f9Lwo6gEBAQEHhWLdgq/gMvm3ehfN/RWs/TnyXXP4/ehYcPYWxNBFiBwXecOx2x6XHW0bTEKrPMTkmYbCmtQgICAgICAgICAgICAgICAgICAgICAgICAgICAgICAgICAgICAgICAgICAgICAgICAgICAgICAgICAgICAgICAgICAgICAgICAgICAgICAgICAgICAgICAgICAgICAgICAgICAgICAgICAgICAgICAgICAgICAgICAgICAgICAgIP//Z"/>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Georgia" pitchFamily="18" charset="0"/>
              <a:ea typeface="+mn-ea"/>
              <a:cs typeface="+mn-cs"/>
            </a:endParaRPr>
          </a:p>
        </p:txBody>
      </p:sp>
      <p:pic>
        <p:nvPicPr>
          <p:cNvPr id="54" name="Picture 53"/>
          <p:cNvPicPr>
            <a:picLocks noChangeAspect="1"/>
          </p:cNvPicPr>
          <p:nvPr/>
        </p:nvPicPr>
        <p:blipFill>
          <a:blip r:embed="rId3"/>
          <a:stretch>
            <a:fillRect/>
          </a:stretch>
        </p:blipFill>
        <p:spPr>
          <a:xfrm>
            <a:off x="-15562" y="22873"/>
            <a:ext cx="9235762" cy="995120"/>
          </a:xfrm>
          <a:prstGeom prst="rect">
            <a:avLst/>
          </a:prstGeom>
        </p:spPr>
      </p:pic>
      <p:sp>
        <p:nvSpPr>
          <p:cNvPr id="55" name="Rectangle 54"/>
          <p:cNvSpPr/>
          <p:nvPr/>
        </p:nvSpPr>
        <p:spPr>
          <a:xfrm>
            <a:off x="3262718" y="178459"/>
            <a:ext cx="2356735" cy="50783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FFFFFF"/>
                </a:solidFill>
                <a:effectLst>
                  <a:outerShdw blurRad="50800" dist="50800" dir="5400000" algn="ctr" rotWithShape="0">
                    <a:srgbClr val="000000"/>
                  </a:outerShdw>
                </a:effectLst>
                <a:uLnTx/>
                <a:uFillTx/>
                <a:latin typeface="Estrangelo Edessa" panose="03080600000000000000" pitchFamily="66" charset="0"/>
                <a:ea typeface="+mn-ea"/>
                <a:cs typeface="Estrangelo Edessa" panose="03080600000000000000" pitchFamily="66" charset="0"/>
              </a:rPr>
              <a:t>Who is EP-ACT?</a:t>
            </a:r>
          </a:p>
        </p:txBody>
      </p:sp>
      <p:grpSp>
        <p:nvGrpSpPr>
          <p:cNvPr id="6" name="Group 5">
            <a:extLst>
              <a:ext uri="{FF2B5EF4-FFF2-40B4-BE49-F238E27FC236}">
                <a16:creationId xmlns:a16="http://schemas.microsoft.com/office/drawing/2014/main" id="{7FC5138E-4072-45FF-84D0-30D13721553C}"/>
              </a:ext>
            </a:extLst>
          </p:cNvPr>
          <p:cNvGrpSpPr/>
          <p:nvPr/>
        </p:nvGrpSpPr>
        <p:grpSpPr>
          <a:xfrm>
            <a:off x="165706" y="1314380"/>
            <a:ext cx="8880515" cy="5277302"/>
            <a:chOff x="165706" y="1314380"/>
            <a:chExt cx="8880515" cy="5277302"/>
          </a:xfrm>
        </p:grpSpPr>
        <p:pic>
          <p:nvPicPr>
            <p:cNvPr id="82" name="Picture 6" descr="Oxford Engineering Company">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62713"/>
            <a:stretch/>
          </p:blipFill>
          <p:spPr bwMode="auto">
            <a:xfrm>
              <a:off x="5700363" y="5119441"/>
              <a:ext cx="1210830" cy="501989"/>
            </a:xfrm>
            <a:prstGeom prst="rect">
              <a:avLst/>
            </a:prstGeom>
            <a:solidFill>
              <a:schemeClr val="bg1"/>
            </a:solidFill>
          </p:spPr>
        </p:pic>
        <p:grpSp>
          <p:nvGrpSpPr>
            <p:cNvPr id="4" name="Group 3">
              <a:extLst>
                <a:ext uri="{FF2B5EF4-FFF2-40B4-BE49-F238E27FC236}">
                  <a16:creationId xmlns:a16="http://schemas.microsoft.com/office/drawing/2014/main" id="{36E0313C-A92C-40A4-976A-26CDD669B88A}"/>
                </a:ext>
              </a:extLst>
            </p:cNvPr>
            <p:cNvGrpSpPr/>
            <p:nvPr/>
          </p:nvGrpSpPr>
          <p:grpSpPr>
            <a:xfrm>
              <a:off x="165706" y="1314380"/>
              <a:ext cx="8880515" cy="5277302"/>
              <a:chOff x="165706" y="1314380"/>
              <a:chExt cx="8880515" cy="5277302"/>
            </a:xfrm>
          </p:grpSpPr>
          <p:pic>
            <p:nvPicPr>
              <p:cNvPr id="1038" name="Picture 14" descr="Image result for wilson oil and propane">
                <a:extLst>
                  <a:ext uri="{FF2B5EF4-FFF2-40B4-BE49-F238E27FC236}">
                    <a16:creationId xmlns:a16="http://schemas.microsoft.com/office/drawing/2014/main" id="{E46EF16F-34E2-43AB-889E-F4E7C8E8CF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365" b="27763"/>
              <a:stretch/>
            </p:blipFill>
            <p:spPr bwMode="auto">
              <a:xfrm>
                <a:off x="1228326" y="5103801"/>
                <a:ext cx="1136770" cy="5328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6FD5C45-8276-4158-95C1-9C903B555E02}"/>
                  </a:ext>
                </a:extLst>
              </p:cNvPr>
              <p:cNvPicPr>
                <a:picLocks noChangeAspect="1"/>
              </p:cNvPicPr>
              <p:nvPr/>
            </p:nvPicPr>
            <p:blipFill rotWithShape="1">
              <a:blip r:embed="rId7"/>
              <a:srcRect r="70575"/>
              <a:stretch/>
            </p:blipFill>
            <p:spPr>
              <a:xfrm>
                <a:off x="165706" y="4734603"/>
                <a:ext cx="901049" cy="971457"/>
              </a:xfrm>
              <a:prstGeom prst="rect">
                <a:avLst/>
              </a:prstGeom>
            </p:spPr>
          </p:pic>
          <p:pic>
            <p:nvPicPr>
              <p:cNvPr id="12" name="Picture 17" descr="http://srcsolutionsonline.com/wp-content/uploads/2011/02/DOE_logo.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1546" y="1314380"/>
                <a:ext cx="867565" cy="720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p:cNvPicPr>
                <a:picLocks noChangeAspect="1" noChangeArrowheads="1"/>
              </p:cNvPicPr>
              <p:nvPr/>
            </p:nvPicPr>
            <p:blipFill>
              <a:blip r:embed="rId10">
                <a:lum contrast="10000"/>
                <a:extLst>
                  <a:ext uri="{28A0092B-C50C-407E-A947-70E740481C1C}">
                    <a14:useLocalDpi xmlns:a14="http://schemas.microsoft.com/office/drawing/2010/main" val="0"/>
                  </a:ext>
                </a:extLst>
              </a:blip>
              <a:srcRect/>
              <a:stretch>
                <a:fillRect/>
              </a:stretch>
            </p:blipFill>
            <p:spPr bwMode="auto">
              <a:xfrm>
                <a:off x="7631999" y="1462139"/>
                <a:ext cx="1266881" cy="62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descr="new_dvrpc Final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41607" y="2333520"/>
                <a:ext cx="1102560" cy="63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0" descr="n58844075652_1903176_596345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62910" y="1420862"/>
                <a:ext cx="1099433" cy="6691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 descr="http://i1130.photobucket.com/albums/m529/UnitedWayofDelaware/AAAMid-Atlantic.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5281" y="2304736"/>
                <a:ext cx="1143218" cy="50292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p:cNvPicPr>
                <a:picLocks noChangeAspect="1" noChangeArrowheads="1"/>
              </p:cNvPicPr>
              <p:nvPr/>
            </p:nvPicPr>
            <p:blipFill rotWithShape="1">
              <a:blip r:embed="rId14">
                <a:extLst>
                  <a:ext uri="{28A0092B-C50C-407E-A947-70E740481C1C}">
                    <a14:useLocalDpi xmlns:a14="http://schemas.microsoft.com/office/drawing/2010/main" val="0"/>
                  </a:ext>
                </a:extLst>
              </a:blip>
              <a:srcRect l="21786" t="12683" r="25024" b="8682"/>
              <a:stretch/>
            </p:blipFill>
            <p:spPr bwMode="auto">
              <a:xfrm>
                <a:off x="2390227" y="5952576"/>
                <a:ext cx="793506" cy="562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5167" y="3953032"/>
                <a:ext cx="664509" cy="625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28307" y="4214060"/>
                <a:ext cx="1241915" cy="60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84476" y="1383645"/>
                <a:ext cx="968103" cy="646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descr="AIR &amp; GAS"/>
              <p:cNvPicPr/>
              <p:nvPr/>
            </p:nvPicPr>
            <p:blipFill>
              <a:blip r:embed="rId18">
                <a:extLst>
                  <a:ext uri="{28A0092B-C50C-407E-A947-70E740481C1C}">
                    <a14:useLocalDpi xmlns:a14="http://schemas.microsoft.com/office/drawing/2010/main" val="0"/>
                  </a:ext>
                </a:extLst>
              </a:blip>
              <a:srcRect/>
              <a:stretch>
                <a:fillRect/>
              </a:stretch>
            </p:blipFill>
            <p:spPr bwMode="auto">
              <a:xfrm>
                <a:off x="1633629" y="3316690"/>
                <a:ext cx="1043620" cy="598332"/>
              </a:xfrm>
              <a:prstGeom prst="rect">
                <a:avLst/>
              </a:prstGeom>
              <a:noFill/>
              <a:ln>
                <a:noFill/>
              </a:ln>
            </p:spPr>
          </p:pic>
          <p:pic>
            <p:nvPicPr>
              <p:cNvPr id="34" name="Picture 33"/>
              <p:cNvPicPr>
                <a:picLocks noChangeAspect="1"/>
              </p:cNvPicPr>
              <p:nvPr/>
            </p:nvPicPr>
            <p:blipFill>
              <a:blip r:embed="rId19"/>
              <a:stretch>
                <a:fillRect/>
              </a:stretch>
            </p:blipFill>
            <p:spPr>
              <a:xfrm>
                <a:off x="2717379" y="1400390"/>
                <a:ext cx="978501" cy="629498"/>
              </a:xfrm>
              <a:prstGeom prst="rect">
                <a:avLst/>
              </a:prstGeom>
            </p:spPr>
          </p:pic>
          <p:pic>
            <p:nvPicPr>
              <p:cNvPr id="3078" name="Picture 6" descr="RoushCleanTech"/>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520969" y="3296737"/>
                <a:ext cx="1099434" cy="651011"/>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27" descr="http://ep-act.org/resources/Pictures/wwtransport.jpe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142615" y="3316829"/>
                <a:ext cx="1102729" cy="677245"/>
              </a:xfrm>
              <a:prstGeom prst="rect">
                <a:avLst/>
              </a:prstGeom>
              <a:noFill/>
              <a:extLst>
                <a:ext uri="{909E8E84-426E-40DD-AFC4-6F175D3DCCD1}">
                  <a14:hiddenFill xmlns:a14="http://schemas.microsoft.com/office/drawing/2010/main">
                    <a:solidFill>
                      <a:srgbClr val="FFFFFF"/>
                    </a:solidFill>
                  </a14:hiddenFill>
                </a:ext>
              </a:extLst>
            </p:spPr>
          </p:pic>
          <p:pic>
            <p:nvPicPr>
              <p:cNvPr id="3101" name="Picture 29" descr="Zarwin Baum"/>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520969" y="2257554"/>
                <a:ext cx="1207516" cy="654770"/>
              </a:xfrm>
              <a:prstGeom prst="rect">
                <a:avLst/>
              </a:prstGeom>
              <a:noFill/>
              <a:extLst>
                <a:ext uri="{909E8E84-426E-40DD-AFC4-6F175D3DCCD1}">
                  <a14:hiddenFill xmlns:a14="http://schemas.microsoft.com/office/drawing/2010/main">
                    <a:solidFill>
                      <a:srgbClr val="FFFFFF"/>
                    </a:solidFill>
                  </a14:hiddenFill>
                </a:ext>
              </a:extLst>
            </p:spPr>
          </p:pic>
          <p:pic>
            <p:nvPicPr>
              <p:cNvPr id="3105" name="Picture 33" descr="http://ep-act.org/resources/Pictures/colonial%20Parking%20logo.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41988" y="3291156"/>
                <a:ext cx="661999" cy="646111"/>
              </a:xfrm>
              <a:prstGeom prst="rect">
                <a:avLst/>
              </a:prstGeom>
              <a:noFill/>
              <a:extLst>
                <a:ext uri="{909E8E84-426E-40DD-AFC4-6F175D3DCCD1}">
                  <a14:hiddenFill xmlns:a14="http://schemas.microsoft.com/office/drawing/2010/main">
                    <a:solidFill>
                      <a:srgbClr val="FFFFFF"/>
                    </a:solidFill>
                  </a14:hiddenFill>
                </a:ext>
              </a:extLst>
            </p:spPr>
          </p:pic>
          <p:pic>
            <p:nvPicPr>
              <p:cNvPr id="3107" name="Picture 35" descr="LCSWMA"/>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925074" y="2320338"/>
                <a:ext cx="955211" cy="791979"/>
              </a:xfrm>
              <a:prstGeom prst="rect">
                <a:avLst/>
              </a:prstGeom>
              <a:noFill/>
              <a:extLst>
                <a:ext uri="{909E8E84-426E-40DD-AFC4-6F175D3DCCD1}">
                  <a14:hiddenFill xmlns:a14="http://schemas.microsoft.com/office/drawing/2010/main">
                    <a:solidFill>
                      <a:srgbClr val="FFFFFF"/>
                    </a:solidFill>
                  </a14:hiddenFill>
                </a:ext>
              </a:extLst>
            </p:spPr>
          </p:pic>
          <p:pic>
            <p:nvPicPr>
              <p:cNvPr id="3109" name="Picture 37" descr="Sharp Autogas"/>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98814" y="2954451"/>
                <a:ext cx="1042898" cy="602924"/>
              </a:xfrm>
              <a:prstGeom prst="rect">
                <a:avLst/>
              </a:prstGeom>
              <a:noFill/>
              <a:extLst>
                <a:ext uri="{909E8E84-426E-40DD-AFC4-6F175D3DCCD1}">
                  <a14:hiddenFill xmlns:a14="http://schemas.microsoft.com/office/drawing/2010/main">
                    <a:solidFill>
                      <a:srgbClr val="FFFFFF"/>
                    </a:solidFill>
                  </a14:hiddenFill>
                </a:ext>
              </a:extLst>
            </p:spPr>
          </p:pic>
          <p:pic>
            <p:nvPicPr>
              <p:cNvPr id="3113" name="Picture 41" descr="http://www.pgworks.com/images/logo.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961221" y="3322116"/>
                <a:ext cx="902435" cy="607518"/>
              </a:xfrm>
              <a:prstGeom prst="rect">
                <a:avLst/>
              </a:prstGeom>
              <a:noFill/>
              <a:extLst>
                <a:ext uri="{909E8E84-426E-40DD-AFC4-6F175D3DCCD1}">
                  <a14:hiddenFill xmlns:a14="http://schemas.microsoft.com/office/drawing/2010/main">
                    <a:solidFill>
                      <a:srgbClr val="FFFFFF"/>
                    </a:solidFill>
                  </a14:hiddenFill>
                </a:ext>
              </a:extLst>
            </p:spPr>
          </p:pic>
          <p:pic>
            <p:nvPicPr>
              <p:cNvPr id="3115" name="Picture 43" descr="Suburban Transit Network"/>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81415" y="3360911"/>
                <a:ext cx="857034" cy="681503"/>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6444323" y="4294126"/>
                <a:ext cx="972821" cy="477754"/>
                <a:chOff x="9791700" y="4476750"/>
                <a:chExt cx="1819924" cy="752050"/>
              </a:xfrm>
            </p:grpSpPr>
            <p:sp>
              <p:nvSpPr>
                <p:cNvPr id="41" name="TextBox 40"/>
                <p:cNvSpPr txBox="1"/>
                <p:nvPr/>
              </p:nvSpPr>
              <p:spPr>
                <a:xfrm>
                  <a:off x="9791700" y="4476750"/>
                  <a:ext cx="1819924" cy="726724"/>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Georgia" pitchFamily="18" charset="0"/>
                    <a:ea typeface="+mn-ea"/>
                    <a:cs typeface="+mn-cs"/>
                  </a:endParaRPr>
                </a:p>
              </p:txBody>
            </p:sp>
            <p:pic>
              <p:nvPicPr>
                <p:cNvPr id="75" name="Picture 53" descr="King Limousine Logo"/>
                <p:cNvPicPr>
                  <a:picLocks noChangeAspect="1" noChangeArrowheads="1"/>
                </p:cNvPicPr>
                <p:nvPr/>
              </p:nvPicPr>
              <p:blipFill>
                <a:blip r:embed="rId28">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9948931" y="4500651"/>
                  <a:ext cx="1419891" cy="728149"/>
                </a:xfrm>
                <a:prstGeom prst="rect">
                  <a:avLst/>
                </a:prstGeom>
                <a:noFill/>
                <a:extLst>
                  <a:ext uri="{909E8E84-426E-40DD-AFC4-6F175D3DCCD1}">
                    <a14:hiddenFill xmlns:a14="http://schemas.microsoft.com/office/drawing/2010/main">
                      <a:solidFill>
                        <a:srgbClr val="FFFFFF"/>
                      </a:solidFill>
                    </a14:hiddenFill>
                  </a:ext>
                </a:extLst>
              </p:spPr>
            </p:pic>
          </p:grpSp>
          <p:pic>
            <p:nvPicPr>
              <p:cNvPr id="3133" name="Picture 61" descr="http://d1l2wsl2vtwaaf.cloudfront.net/i/logos/rhoads_3.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746993" y="4229098"/>
                <a:ext cx="1299228" cy="498338"/>
              </a:xfrm>
              <a:prstGeom prst="rect">
                <a:avLst/>
              </a:prstGeom>
              <a:noFill/>
              <a:extLst>
                <a:ext uri="{909E8E84-426E-40DD-AFC4-6F175D3DCCD1}">
                  <a14:hiddenFill xmlns:a14="http://schemas.microsoft.com/office/drawing/2010/main">
                    <a:solidFill>
                      <a:srgbClr val="FFFFFF"/>
                    </a:solidFill>
                  </a14:hiddenFill>
                </a:ext>
              </a:extLst>
            </p:spPr>
          </p:pic>
          <p:pic>
            <p:nvPicPr>
              <p:cNvPr id="3137" name="Picture 65" descr="http://www.rtsd.org/cms/lib9/PA01000218/Centricity/Template/GlobalAssets/images/logos/logo.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488499" y="5782273"/>
                <a:ext cx="918607" cy="809409"/>
              </a:xfrm>
              <a:prstGeom prst="rect">
                <a:avLst/>
              </a:prstGeom>
              <a:solidFill>
                <a:schemeClr val="bg1"/>
              </a:solidFill>
            </p:spPr>
          </p:pic>
          <p:pic>
            <p:nvPicPr>
              <p:cNvPr id="92" name="Picture 27" descr="http://i1075.photobucket.com/albums/w421/itspennsylvania/logo_GVFTMA_zps4faa30e3.jp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462408" y="6124798"/>
                <a:ext cx="948047" cy="37252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descr="http://www.ptma-mc.org/themes/mysite/images/logo.png"/>
              <p:cNvPicPr/>
              <p:nvPr/>
            </p:nvPicPr>
            <p:blipFill>
              <a:blip r:embed="rId32">
                <a:duotone>
                  <a:prstClr val="black"/>
                  <a:schemeClr val="accent5">
                    <a:tint val="45000"/>
                    <a:satMod val="400000"/>
                  </a:schemeClr>
                </a:duotone>
                <a:extLst>
                  <a:ext uri="{BEBA8EAE-BF5A-486C-A8C5-ECC9F3942E4B}">
                    <a14:imgProps xmlns:a14="http://schemas.microsoft.com/office/drawing/2010/main">
                      <a14:imgLayer r:embed="rId3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754747" y="6085295"/>
                <a:ext cx="700992" cy="412025"/>
              </a:xfrm>
              <a:prstGeom prst="rect">
                <a:avLst/>
              </a:prstGeom>
              <a:solidFill>
                <a:schemeClr val="bg1"/>
              </a:solidFill>
              <a:ln>
                <a:noFill/>
              </a:ln>
            </p:spPr>
          </p:pic>
          <p:pic>
            <p:nvPicPr>
              <p:cNvPr id="50" name="Picture 49"/>
              <p:cNvPicPr>
                <a:picLocks noChangeAspect="1"/>
              </p:cNvPicPr>
              <p:nvPr/>
            </p:nvPicPr>
            <p:blipFill>
              <a:blip r:embed="rId34"/>
              <a:stretch>
                <a:fillRect/>
              </a:stretch>
            </p:blipFill>
            <p:spPr>
              <a:xfrm>
                <a:off x="5509032" y="6124414"/>
                <a:ext cx="1024963" cy="333785"/>
              </a:xfrm>
              <a:prstGeom prst="rect">
                <a:avLst/>
              </a:prstGeom>
            </p:spPr>
          </p:pic>
          <p:pic>
            <p:nvPicPr>
              <p:cNvPr id="51" name="Picture 50"/>
              <p:cNvPicPr>
                <a:picLocks noChangeAspect="1"/>
              </p:cNvPicPr>
              <p:nvPr/>
            </p:nvPicPr>
            <p:blipFill>
              <a:blip r:embed="rId35"/>
              <a:stretch>
                <a:fillRect/>
              </a:stretch>
            </p:blipFill>
            <p:spPr>
              <a:xfrm>
                <a:off x="6744465" y="6097212"/>
                <a:ext cx="717972" cy="400108"/>
              </a:xfrm>
              <a:prstGeom prst="rect">
                <a:avLst/>
              </a:prstGeom>
            </p:spPr>
          </p:pic>
          <p:pic>
            <p:nvPicPr>
              <p:cNvPr id="3147" name="Picture 75" descr="https://www.geoexchange.org/wp-content/uploads/2014/05/USEPA.pn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7572478" y="5747954"/>
                <a:ext cx="535586" cy="535586"/>
              </a:xfrm>
              <a:prstGeom prst="rect">
                <a:avLst/>
              </a:prstGeom>
              <a:solidFill>
                <a:schemeClr val="bg1"/>
              </a:solidFill>
            </p:spPr>
          </p:pic>
          <p:pic>
            <p:nvPicPr>
              <p:cNvPr id="3149" name="Picture 77" descr="https://18f.gsa.gov/hub/assets/images/logo-gsa.pn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8463474" y="5710783"/>
                <a:ext cx="476195" cy="476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8"/>
              <a:stretch>
                <a:fillRect/>
              </a:stretch>
            </p:blipFill>
            <p:spPr>
              <a:xfrm>
                <a:off x="2981415" y="2297974"/>
                <a:ext cx="726222" cy="755932"/>
              </a:xfrm>
              <a:prstGeom prst="rect">
                <a:avLst/>
              </a:prstGeom>
            </p:spPr>
          </p:pic>
          <p:pic>
            <p:nvPicPr>
              <p:cNvPr id="2050" name="Picture 2" descr="Image result for upper moreland school district"/>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5700363" y="2343976"/>
                <a:ext cx="582023" cy="7766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a:extLst>
                  <a:ext uri="{FF2B5EF4-FFF2-40B4-BE49-F238E27FC236}">
                    <a16:creationId xmlns:a16="http://schemas.microsoft.com/office/drawing/2014/main" id="{D5AAE5D7-B0EE-448B-BEDF-B8F9FFD84E21}"/>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205957" y="5948880"/>
                <a:ext cx="1048321" cy="57477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0ED661E-CC05-46C2-A5DE-5763FA5168B6}"/>
                  </a:ext>
                </a:extLst>
              </p:cNvPr>
              <p:cNvGrpSpPr/>
              <p:nvPr/>
            </p:nvGrpSpPr>
            <p:grpSpPr>
              <a:xfrm>
                <a:off x="3038837" y="4215425"/>
                <a:ext cx="1145181" cy="602393"/>
                <a:chOff x="3780504" y="4422140"/>
                <a:chExt cx="1345809" cy="519497"/>
              </a:xfrm>
            </p:grpSpPr>
            <p:sp>
              <p:nvSpPr>
                <p:cNvPr id="8" name="TextBox 7">
                  <a:extLst>
                    <a:ext uri="{FF2B5EF4-FFF2-40B4-BE49-F238E27FC236}">
                      <a16:creationId xmlns:a16="http://schemas.microsoft.com/office/drawing/2014/main" id="{F873C569-450D-4F87-BAFA-5640B5653D7D}"/>
                    </a:ext>
                  </a:extLst>
                </p:cNvPr>
                <p:cNvSpPr txBox="1"/>
                <p:nvPr/>
              </p:nvSpPr>
              <p:spPr>
                <a:xfrm>
                  <a:off x="3780504" y="4422140"/>
                  <a:ext cx="1345809" cy="51142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Georgia" pitchFamily="18" charset="0"/>
                    <a:ea typeface="+mn-ea"/>
                    <a:cs typeface="+mn-cs"/>
                  </a:endParaRPr>
                </a:p>
              </p:txBody>
            </p:sp>
            <p:pic>
              <p:nvPicPr>
                <p:cNvPr id="1034" name="Picture 10" descr="Image result for haverford school district">
                  <a:extLst>
                    <a:ext uri="{FF2B5EF4-FFF2-40B4-BE49-F238E27FC236}">
                      <a16:creationId xmlns:a16="http://schemas.microsoft.com/office/drawing/2014/main" id="{A6E5DE53-C496-424F-9B5E-47AC73F27998}"/>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3786739" y="4465451"/>
                  <a:ext cx="1299224" cy="4761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19A61C69-6EB9-4646-AB83-0F9B38940E74}"/>
                  </a:ext>
                </a:extLst>
              </p:cNvPr>
              <p:cNvGrpSpPr/>
              <p:nvPr/>
            </p:nvGrpSpPr>
            <p:grpSpPr>
              <a:xfrm>
                <a:off x="1684707" y="4310717"/>
                <a:ext cx="1043621" cy="503558"/>
                <a:chOff x="8608751" y="2383461"/>
                <a:chExt cx="2573450" cy="860448"/>
              </a:xfrm>
            </p:grpSpPr>
            <p:sp>
              <p:nvSpPr>
                <p:cNvPr id="11" name="TextBox 10">
                  <a:extLst>
                    <a:ext uri="{FF2B5EF4-FFF2-40B4-BE49-F238E27FC236}">
                      <a16:creationId xmlns:a16="http://schemas.microsoft.com/office/drawing/2014/main" id="{A8130577-0A9F-4FBB-B404-F64AC5D5C767}"/>
                    </a:ext>
                  </a:extLst>
                </p:cNvPr>
                <p:cNvSpPr txBox="1"/>
                <p:nvPr/>
              </p:nvSpPr>
              <p:spPr>
                <a:xfrm>
                  <a:off x="8608751" y="2383461"/>
                  <a:ext cx="2573450" cy="788864"/>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Georgia" pitchFamily="18" charset="0"/>
                    <a:ea typeface="+mn-ea"/>
                    <a:cs typeface="+mn-cs"/>
                  </a:endParaRPr>
                </a:p>
              </p:txBody>
            </p:sp>
            <p:pic>
              <p:nvPicPr>
                <p:cNvPr id="1036" name="Picture 12" descr="Image result for derry school district logo">
                  <a:extLst>
                    <a:ext uri="{FF2B5EF4-FFF2-40B4-BE49-F238E27FC236}">
                      <a16:creationId xmlns:a16="http://schemas.microsoft.com/office/drawing/2014/main" id="{295A3870-C143-421D-BD33-DC5C06E9430B}"/>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8615403" y="2411255"/>
                  <a:ext cx="2467125" cy="83265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D5507A2F-09E3-4DB8-8B38-07EBC584886E}"/>
                  </a:ext>
                </a:extLst>
              </p:cNvPr>
              <p:cNvPicPr>
                <a:picLocks noChangeAspect="1"/>
              </p:cNvPicPr>
              <p:nvPr/>
            </p:nvPicPr>
            <p:blipFill>
              <a:blip r:embed="rId43"/>
              <a:stretch>
                <a:fillRect/>
              </a:stretch>
            </p:blipFill>
            <p:spPr>
              <a:xfrm>
                <a:off x="7815117" y="4854553"/>
                <a:ext cx="1099434" cy="514328"/>
              </a:xfrm>
              <a:prstGeom prst="rect">
                <a:avLst/>
              </a:prstGeom>
            </p:spPr>
          </p:pic>
          <p:pic>
            <p:nvPicPr>
              <p:cNvPr id="1040" name="Picture 16" descr="Image result for brightbill logo">
                <a:extLst>
                  <a:ext uri="{FF2B5EF4-FFF2-40B4-BE49-F238E27FC236}">
                    <a16:creationId xmlns:a16="http://schemas.microsoft.com/office/drawing/2014/main" id="{81BF3345-FB74-4B26-95A4-9C426978C0BE}"/>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4008422" y="1563703"/>
                <a:ext cx="1727168" cy="3327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1953407-4234-4EFB-B8CD-5DA752150C9B}"/>
                  </a:ext>
                </a:extLst>
              </p:cNvPr>
              <p:cNvPicPr>
                <a:picLocks noChangeAspect="1"/>
              </p:cNvPicPr>
              <p:nvPr/>
            </p:nvPicPr>
            <p:blipFill>
              <a:blip r:embed="rId45"/>
              <a:stretch>
                <a:fillRect/>
              </a:stretch>
            </p:blipFill>
            <p:spPr>
              <a:xfrm>
                <a:off x="2699951" y="5013895"/>
                <a:ext cx="978500" cy="733875"/>
              </a:xfrm>
              <a:prstGeom prst="rect">
                <a:avLst/>
              </a:prstGeom>
            </p:spPr>
          </p:pic>
          <p:pic>
            <p:nvPicPr>
              <p:cNvPr id="7" name="Picture 2" descr="Image result for blue bird logo">
                <a:extLst>
                  <a:ext uri="{FF2B5EF4-FFF2-40B4-BE49-F238E27FC236}">
                    <a16:creationId xmlns:a16="http://schemas.microsoft.com/office/drawing/2014/main" id="{758A2007-0B51-49BA-9795-76A5CB57C3F8}"/>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4231063" y="2159104"/>
                <a:ext cx="954110" cy="9714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9A67191F-7F61-4DC8-883D-DC0B79D39668}"/>
                  </a:ext>
                </a:extLst>
              </p:cNvPr>
              <p:cNvPicPr>
                <a:picLocks noChangeAspect="1"/>
              </p:cNvPicPr>
              <p:nvPr/>
            </p:nvPicPr>
            <p:blipFill>
              <a:blip r:embed="rId47"/>
              <a:stretch>
                <a:fillRect/>
              </a:stretch>
            </p:blipFill>
            <p:spPr>
              <a:xfrm>
                <a:off x="4008422" y="4961391"/>
                <a:ext cx="964575" cy="901878"/>
              </a:xfrm>
              <a:prstGeom prst="rect">
                <a:avLst/>
              </a:prstGeom>
            </p:spPr>
          </p:pic>
        </p:grpSp>
      </p:grpSp>
    </p:spTree>
    <p:extLst>
      <p:ext uri="{BB962C8B-B14F-4D97-AF65-F5344CB8AC3E}">
        <p14:creationId xmlns:p14="http://schemas.microsoft.com/office/powerpoint/2010/main" val="173064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F4AA56C-EF92-49E1-8285-B3C235AA2FCF}"/>
              </a:ext>
            </a:extLst>
          </p:cNvPr>
          <p:cNvGrpSpPr/>
          <p:nvPr/>
        </p:nvGrpSpPr>
        <p:grpSpPr>
          <a:xfrm>
            <a:off x="110313" y="221577"/>
            <a:ext cx="8923374" cy="752882"/>
            <a:chOff x="127591" y="913071"/>
            <a:chExt cx="8923374" cy="752882"/>
          </a:xfrm>
        </p:grpSpPr>
        <p:pic>
          <p:nvPicPr>
            <p:cNvPr id="8" name="Picture 7"/>
            <p:cNvPicPr>
              <a:picLocks noChangeAspect="1"/>
            </p:cNvPicPr>
            <p:nvPr/>
          </p:nvPicPr>
          <p:blipFill>
            <a:blip r:embed="rId4"/>
            <a:stretch>
              <a:fillRect/>
            </a:stretch>
          </p:blipFill>
          <p:spPr>
            <a:xfrm>
              <a:off x="127591" y="913071"/>
              <a:ext cx="8923374" cy="752882"/>
            </a:xfrm>
            <a:prstGeom prst="rect">
              <a:avLst/>
            </a:prstGeom>
          </p:spPr>
        </p:pic>
        <p:sp>
          <p:nvSpPr>
            <p:cNvPr id="9" name="Rectangle 8"/>
            <p:cNvSpPr/>
            <p:nvPr/>
          </p:nvSpPr>
          <p:spPr>
            <a:xfrm>
              <a:off x="3453400" y="1024054"/>
              <a:ext cx="2097048" cy="553998"/>
            </a:xfrm>
            <a:prstGeom prst="rect">
              <a:avLst/>
            </a:prstGeom>
          </p:spPr>
          <p:txBody>
            <a:bodyPr wrap="none">
              <a:spAutoFit/>
            </a:bodyPr>
            <a:lstStyle/>
            <a:p>
              <a:pPr algn="ctr" defTabSz="685800" eaLnBrk="1" fontAlgn="auto" hangingPunct="1">
                <a:spcBef>
                  <a:spcPts val="0"/>
                </a:spcBef>
                <a:spcAft>
                  <a:spcPts val="0"/>
                </a:spcAft>
                <a:defRPr/>
              </a:pPr>
              <a:r>
                <a:rPr lang="en-US" sz="30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Past Projects</a:t>
              </a:r>
            </a:p>
          </p:txBody>
        </p:sp>
      </p:grpSp>
      <mc:AlternateContent xmlns:mc="http://schemas.openxmlformats.org/markup-compatibility/2006" xmlns:p14="http://schemas.microsoft.com/office/powerpoint/2010/main">
        <mc:Choice Requires="p14">
          <p:contentPart p14:bwMode="auto" r:id="rId5">
            <p14:nvContentPartPr>
              <p14:cNvPr id="11" name="Ink 10"/>
              <p14:cNvContentPartPr/>
              <p14:nvPr/>
            </p14:nvContentPartPr>
            <p14:xfrm>
              <a:off x="-622520" y="974459"/>
              <a:ext cx="270" cy="270"/>
            </p14:xfrm>
          </p:contentPart>
        </mc:Choice>
        <mc:Fallback xmlns="">
          <p:pic>
            <p:nvPicPr>
              <p:cNvPr id="11" name="Ink 10"/>
              <p:cNvPicPr/>
              <p:nvPr/>
            </p:nvPicPr>
            <p:blipFill>
              <a:blip r:embed="rId6"/>
              <a:stretch>
                <a:fillRect/>
              </a:stretch>
            </p:blipFill>
            <p:spPr>
              <a:xfrm>
                <a:off x="-629270" y="967709"/>
                <a:ext cx="13500" cy="13500"/>
              </a:xfrm>
              <a:prstGeom prst="rect">
                <a:avLst/>
              </a:prstGeom>
            </p:spPr>
          </p:pic>
        </mc:Fallback>
      </mc:AlternateContent>
      <p:pic>
        <p:nvPicPr>
          <p:cNvPr id="13" name="Picture 12">
            <a:extLst>
              <a:ext uri="{FF2B5EF4-FFF2-40B4-BE49-F238E27FC236}">
                <a16:creationId xmlns:a16="http://schemas.microsoft.com/office/drawing/2014/main" id="{65502ED0-3C25-4AC7-A422-91D7A3E8F0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4800" y="6224620"/>
            <a:ext cx="896352" cy="411803"/>
          </a:xfrm>
          <a:prstGeom prst="rect">
            <a:avLst/>
          </a:prstGeom>
        </p:spPr>
      </p:pic>
      <p:pic>
        <p:nvPicPr>
          <p:cNvPr id="3" name="Picture 2">
            <a:extLst>
              <a:ext uri="{FF2B5EF4-FFF2-40B4-BE49-F238E27FC236}">
                <a16:creationId xmlns:a16="http://schemas.microsoft.com/office/drawing/2014/main" id="{25DD0C5E-CA3C-443E-BB4E-ADF8DFD24035}"/>
              </a:ext>
            </a:extLst>
          </p:cNvPr>
          <p:cNvPicPr>
            <a:picLocks noChangeAspect="1"/>
          </p:cNvPicPr>
          <p:nvPr/>
        </p:nvPicPr>
        <p:blipFill rotWithShape="1">
          <a:blip r:embed="rId8"/>
          <a:srcRect l="4770" t="10000" r="50000" b="5587"/>
          <a:stretch/>
        </p:blipFill>
        <p:spPr>
          <a:xfrm>
            <a:off x="457200" y="1219200"/>
            <a:ext cx="1905000" cy="2733973"/>
          </a:xfrm>
          <a:prstGeom prst="rect">
            <a:avLst/>
          </a:prstGeom>
        </p:spPr>
      </p:pic>
      <p:pic>
        <p:nvPicPr>
          <p:cNvPr id="6" name="Picture 5">
            <a:extLst>
              <a:ext uri="{FF2B5EF4-FFF2-40B4-BE49-F238E27FC236}">
                <a16:creationId xmlns:a16="http://schemas.microsoft.com/office/drawing/2014/main" id="{76095BA4-3A0C-4349-BA52-80F5EE5F357F}"/>
              </a:ext>
            </a:extLst>
          </p:cNvPr>
          <p:cNvPicPr>
            <a:picLocks noChangeAspect="1"/>
          </p:cNvPicPr>
          <p:nvPr/>
        </p:nvPicPr>
        <p:blipFill rotWithShape="1">
          <a:blip r:embed="rId9"/>
          <a:srcRect l="5000" t="15750" r="50836" b="10557"/>
          <a:stretch/>
        </p:blipFill>
        <p:spPr>
          <a:xfrm>
            <a:off x="3532146" y="1219200"/>
            <a:ext cx="1905000" cy="2733973"/>
          </a:xfrm>
          <a:prstGeom prst="rect">
            <a:avLst/>
          </a:prstGeom>
        </p:spPr>
      </p:pic>
      <p:pic>
        <p:nvPicPr>
          <p:cNvPr id="10" name="Picture 9">
            <a:extLst>
              <a:ext uri="{FF2B5EF4-FFF2-40B4-BE49-F238E27FC236}">
                <a16:creationId xmlns:a16="http://schemas.microsoft.com/office/drawing/2014/main" id="{3FEE4BBE-0A86-47DB-B3A2-D26CBE2C250F}"/>
              </a:ext>
            </a:extLst>
          </p:cNvPr>
          <p:cNvPicPr>
            <a:picLocks noChangeAspect="1"/>
          </p:cNvPicPr>
          <p:nvPr/>
        </p:nvPicPr>
        <p:blipFill>
          <a:blip r:embed="rId10"/>
          <a:stretch>
            <a:fillRect/>
          </a:stretch>
        </p:blipFill>
        <p:spPr>
          <a:xfrm>
            <a:off x="6444939" y="1161122"/>
            <a:ext cx="1905000" cy="2733973"/>
          </a:xfrm>
          <a:prstGeom prst="rect">
            <a:avLst/>
          </a:prstGeom>
        </p:spPr>
      </p:pic>
      <p:pic>
        <p:nvPicPr>
          <p:cNvPr id="15" name="Picture 14">
            <a:extLst>
              <a:ext uri="{FF2B5EF4-FFF2-40B4-BE49-F238E27FC236}">
                <a16:creationId xmlns:a16="http://schemas.microsoft.com/office/drawing/2014/main" id="{87ED0882-CD8C-485F-886B-A762C6E0A498}"/>
              </a:ext>
            </a:extLst>
          </p:cNvPr>
          <p:cNvPicPr>
            <a:picLocks noChangeAspect="1"/>
          </p:cNvPicPr>
          <p:nvPr/>
        </p:nvPicPr>
        <p:blipFill>
          <a:blip r:embed="rId11"/>
          <a:stretch>
            <a:fillRect/>
          </a:stretch>
        </p:blipFill>
        <p:spPr>
          <a:xfrm>
            <a:off x="1653727" y="4127780"/>
            <a:ext cx="1878419" cy="2493722"/>
          </a:xfrm>
          <a:prstGeom prst="rect">
            <a:avLst/>
          </a:prstGeom>
        </p:spPr>
      </p:pic>
      <p:pic>
        <p:nvPicPr>
          <p:cNvPr id="17" name="Picture 16">
            <a:extLst>
              <a:ext uri="{FF2B5EF4-FFF2-40B4-BE49-F238E27FC236}">
                <a16:creationId xmlns:a16="http://schemas.microsoft.com/office/drawing/2014/main" id="{04C180BA-12AE-41AC-AD0B-6C73E70B3AC8}"/>
              </a:ext>
            </a:extLst>
          </p:cNvPr>
          <p:cNvPicPr>
            <a:picLocks noChangeAspect="1"/>
          </p:cNvPicPr>
          <p:nvPr/>
        </p:nvPicPr>
        <p:blipFill>
          <a:blip r:embed="rId12"/>
          <a:stretch>
            <a:fillRect/>
          </a:stretch>
        </p:blipFill>
        <p:spPr>
          <a:xfrm>
            <a:off x="5121402" y="4127780"/>
            <a:ext cx="1905000" cy="2493722"/>
          </a:xfrm>
          <a:prstGeom prst="rect">
            <a:avLst/>
          </a:prstGeom>
        </p:spPr>
      </p:pic>
    </p:spTree>
    <p:extLst>
      <p:ext uri="{BB962C8B-B14F-4D97-AF65-F5344CB8AC3E}">
        <p14:creationId xmlns:p14="http://schemas.microsoft.com/office/powerpoint/2010/main" val="197974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0183F6E-7BB3-45DE-BC22-620C08611317}"/>
              </a:ext>
            </a:extLst>
          </p:cNvPr>
          <p:cNvGrpSpPr/>
          <p:nvPr/>
        </p:nvGrpSpPr>
        <p:grpSpPr>
          <a:xfrm>
            <a:off x="110313" y="123312"/>
            <a:ext cx="8923374" cy="752882"/>
            <a:chOff x="127591" y="913071"/>
            <a:chExt cx="8923374" cy="752882"/>
          </a:xfrm>
        </p:grpSpPr>
        <p:pic>
          <p:nvPicPr>
            <p:cNvPr id="8" name="Picture 7"/>
            <p:cNvPicPr>
              <a:picLocks noChangeAspect="1"/>
            </p:cNvPicPr>
            <p:nvPr/>
          </p:nvPicPr>
          <p:blipFill>
            <a:blip r:embed="rId4"/>
            <a:stretch>
              <a:fillRect/>
            </a:stretch>
          </p:blipFill>
          <p:spPr>
            <a:xfrm>
              <a:off x="127591" y="913071"/>
              <a:ext cx="8923374" cy="752882"/>
            </a:xfrm>
            <a:prstGeom prst="rect">
              <a:avLst/>
            </a:prstGeom>
          </p:spPr>
        </p:pic>
        <p:sp>
          <p:nvSpPr>
            <p:cNvPr id="9" name="Rectangle 8"/>
            <p:cNvSpPr/>
            <p:nvPr/>
          </p:nvSpPr>
          <p:spPr>
            <a:xfrm>
              <a:off x="1526590" y="1024054"/>
              <a:ext cx="5950668" cy="553998"/>
            </a:xfrm>
            <a:prstGeom prst="rect">
              <a:avLst/>
            </a:prstGeom>
          </p:spPr>
          <p:txBody>
            <a:bodyPr wrap="none">
              <a:spAutoFit/>
            </a:bodyPr>
            <a:lstStyle/>
            <a:p>
              <a:pPr algn="ctr" defTabSz="685800" eaLnBrk="1" fontAlgn="auto" hangingPunct="1">
                <a:spcBef>
                  <a:spcPts val="0"/>
                </a:spcBef>
                <a:spcAft>
                  <a:spcPts val="0"/>
                </a:spcAft>
                <a:defRPr/>
              </a:pPr>
              <a:r>
                <a:rPr lang="en-US" sz="30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Current:  Activities/Initiatives/Projects</a:t>
              </a:r>
            </a:p>
          </p:txBody>
        </p:sp>
      </p:grpSp>
      <p:pic>
        <p:nvPicPr>
          <p:cNvPr id="4" name="Picture 3" descr="A close up of a logo&#10;&#10;Description generated with very high confidence">
            <a:extLst>
              <a:ext uri="{FF2B5EF4-FFF2-40B4-BE49-F238E27FC236}">
                <a16:creationId xmlns:a16="http://schemas.microsoft.com/office/drawing/2014/main" id="{EBAA3B19-7C61-4A1F-B809-3F4FAF0C68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497" t="25579" r="12734" b="22632"/>
          <a:stretch/>
        </p:blipFill>
        <p:spPr>
          <a:xfrm>
            <a:off x="306805" y="1885951"/>
            <a:ext cx="3342808" cy="135698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TextBox 1">
            <a:extLst>
              <a:ext uri="{FF2B5EF4-FFF2-40B4-BE49-F238E27FC236}">
                <a16:creationId xmlns:a16="http://schemas.microsoft.com/office/drawing/2014/main" id="{A78C17E6-B4E9-4CCC-9BAB-0184EF7B5345}"/>
              </a:ext>
            </a:extLst>
          </p:cNvPr>
          <p:cNvSpPr txBox="1"/>
          <p:nvPr/>
        </p:nvSpPr>
        <p:spPr>
          <a:xfrm>
            <a:off x="4320339" y="1392471"/>
            <a:ext cx="4250156" cy="2169825"/>
          </a:xfrm>
          <a:prstGeom prst="rect">
            <a:avLst/>
          </a:prstGeom>
          <a:noFill/>
        </p:spPr>
        <p:txBody>
          <a:bodyPr wrap="square" rtlCol="0">
            <a:spAutoFit/>
          </a:bodyPr>
          <a:lstStyle/>
          <a:p>
            <a:pPr algn="ctr" defTabSz="685800" eaLnBrk="1" fontAlgn="auto" hangingPunct="1">
              <a:spcBef>
                <a:spcPts val="0"/>
              </a:spcBef>
              <a:spcAft>
                <a:spcPts val="0"/>
              </a:spcAft>
            </a:pPr>
            <a:r>
              <a:rPr lang="en-US" sz="2700" b="1" u="sng"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3 Committees</a:t>
            </a:r>
          </a:p>
          <a:p>
            <a:pPr defTabSz="685800" eaLnBrk="1" fontAlgn="auto" hangingPunct="1">
              <a:spcBef>
                <a:spcPts val="0"/>
              </a:spcBef>
              <a:spcAft>
                <a:spcPts val="0"/>
              </a:spcAft>
            </a:pPr>
            <a:endParaRPr lang="en-US" sz="2700" b="1" u="sng"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endParaRPr>
          </a:p>
          <a:p>
            <a:pPr marL="428625" indent="-428625" defTabSz="685800" eaLnBrk="1" fontAlgn="auto" hangingPunct="1">
              <a:spcBef>
                <a:spcPts val="0"/>
              </a:spcBef>
              <a:spcAft>
                <a:spcPts val="0"/>
              </a:spcAft>
              <a:buFont typeface="Wingdings" panose="05000000000000000000" pitchFamily="2" charset="2"/>
              <a:buChar char="v"/>
            </a:pPr>
            <a:r>
              <a:rPr lang="en-US" sz="27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Education &amp; Outreach</a:t>
            </a:r>
          </a:p>
          <a:p>
            <a:pPr marL="428625" indent="-428625" defTabSz="685800" eaLnBrk="1" fontAlgn="auto" hangingPunct="1">
              <a:spcBef>
                <a:spcPts val="0"/>
              </a:spcBef>
              <a:spcAft>
                <a:spcPts val="0"/>
              </a:spcAft>
              <a:buFont typeface="Wingdings" panose="05000000000000000000" pitchFamily="2" charset="2"/>
              <a:buChar char="v"/>
            </a:pPr>
            <a:r>
              <a:rPr lang="en-US" sz="27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Infrastructure</a:t>
            </a:r>
          </a:p>
          <a:p>
            <a:pPr marL="428625" indent="-428625" defTabSz="685800" eaLnBrk="1" fontAlgn="auto" hangingPunct="1">
              <a:spcBef>
                <a:spcPts val="0"/>
              </a:spcBef>
              <a:spcAft>
                <a:spcPts val="0"/>
              </a:spcAft>
              <a:buFont typeface="Wingdings" panose="05000000000000000000" pitchFamily="2" charset="2"/>
              <a:buChar char="v"/>
            </a:pPr>
            <a:r>
              <a:rPr lang="en-US" sz="27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Procurement </a:t>
            </a:r>
            <a:endParaRPr lang="en-US" sz="27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2876077D-4F24-437E-95E6-CA64BD06367C}"/>
              </a:ext>
            </a:extLst>
          </p:cNvPr>
          <p:cNvSpPr txBox="1"/>
          <p:nvPr/>
        </p:nvSpPr>
        <p:spPr>
          <a:xfrm>
            <a:off x="914400" y="4252691"/>
            <a:ext cx="7399422" cy="923330"/>
          </a:xfrm>
          <a:prstGeom prst="rect">
            <a:avLst/>
          </a:prstGeom>
          <a:noFill/>
        </p:spPr>
        <p:txBody>
          <a:bodyPr wrap="square" rtlCol="0">
            <a:spAutoFit/>
          </a:bodyPr>
          <a:lstStyle/>
          <a:p>
            <a:pPr algn="just" defTabSz="685800" eaLnBrk="1" fontAlgn="auto" hangingPunct="1">
              <a:spcBef>
                <a:spcPts val="0"/>
              </a:spcBef>
              <a:spcAft>
                <a:spcPts val="0"/>
              </a:spcAft>
            </a:pPr>
            <a:r>
              <a:rPr lang="en-US" sz="135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The  Drive Electric Pennsylvania Coalition was formed to help plan and implement strategies for the adoption of electric vehicles throughout Pennsylvania. The coalition consists of government, industry, utility, universities, public and private companies who wish to help spur the adoption of Electric Vehicles (EV's) in The Commonwealth of Pennsylvania. </a:t>
            </a:r>
            <a:endParaRPr lang="en-US" sz="1350" dirty="0">
              <a:solidFill>
                <a:prstClr val="black"/>
              </a:solidFill>
              <a:latin typeface="Calibri" panose="020F0502020204030204"/>
            </a:endParaRPr>
          </a:p>
        </p:txBody>
      </p:sp>
      <p:pic>
        <p:nvPicPr>
          <p:cNvPr id="10" name="Picture 9">
            <a:extLst>
              <a:ext uri="{FF2B5EF4-FFF2-40B4-BE49-F238E27FC236}">
                <a16:creationId xmlns:a16="http://schemas.microsoft.com/office/drawing/2014/main" id="{63945853-F577-4DA8-89AF-5ABD96318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5353" y="6248400"/>
            <a:ext cx="896352" cy="411803"/>
          </a:xfrm>
          <a:prstGeom prst="rect">
            <a:avLst/>
          </a:prstGeom>
        </p:spPr>
      </p:pic>
    </p:spTree>
    <p:extLst>
      <p:ext uri="{BB962C8B-B14F-4D97-AF65-F5344CB8AC3E}">
        <p14:creationId xmlns:p14="http://schemas.microsoft.com/office/powerpoint/2010/main" val="179952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23759" y="85595"/>
            <a:ext cx="8923374" cy="752882"/>
          </a:xfrm>
          <a:prstGeom prst="rect">
            <a:avLst/>
          </a:prstGeom>
        </p:spPr>
      </p:pic>
      <p:sp>
        <p:nvSpPr>
          <p:cNvPr id="9" name="Rectangle 8"/>
          <p:cNvSpPr/>
          <p:nvPr/>
        </p:nvSpPr>
        <p:spPr>
          <a:xfrm>
            <a:off x="3214895" y="152400"/>
            <a:ext cx="2714205" cy="553998"/>
          </a:xfrm>
          <a:prstGeom prst="rect">
            <a:avLst/>
          </a:prstGeom>
        </p:spPr>
        <p:txBody>
          <a:bodyPr wrap="none">
            <a:spAutoFit/>
          </a:bodyPr>
          <a:lstStyle/>
          <a:p>
            <a:pPr algn="ctr" defTabSz="685800" eaLnBrk="1" fontAlgn="auto" hangingPunct="1">
              <a:spcBef>
                <a:spcPts val="0"/>
              </a:spcBef>
              <a:spcAft>
                <a:spcPts val="0"/>
              </a:spcAft>
              <a:defRPr/>
            </a:pPr>
            <a:r>
              <a:rPr lang="en-US" sz="30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Current Projects:</a:t>
            </a:r>
          </a:p>
        </p:txBody>
      </p:sp>
      <p:pic>
        <p:nvPicPr>
          <p:cNvPr id="5" name="Picture 4">
            <a:extLst>
              <a:ext uri="{FF2B5EF4-FFF2-40B4-BE49-F238E27FC236}">
                <a16:creationId xmlns:a16="http://schemas.microsoft.com/office/drawing/2014/main" id="{25DC4B35-2094-4A47-A00E-F183FCABE68D}"/>
              </a:ext>
            </a:extLst>
          </p:cNvPr>
          <p:cNvPicPr>
            <a:picLocks noChangeAspect="1"/>
          </p:cNvPicPr>
          <p:nvPr/>
        </p:nvPicPr>
        <p:blipFill rotWithShape="1">
          <a:blip r:embed="rId5"/>
          <a:srcRect t="4412"/>
          <a:stretch/>
        </p:blipFill>
        <p:spPr>
          <a:xfrm>
            <a:off x="110311" y="905282"/>
            <a:ext cx="8923375" cy="4370294"/>
          </a:xfrm>
          <a:prstGeom prst="rect">
            <a:avLst/>
          </a:prstGeom>
        </p:spPr>
      </p:pic>
      <p:pic>
        <p:nvPicPr>
          <p:cNvPr id="7" name="Picture 3" descr="A picture containing icon&#10;&#10;Description automatically generated">
            <a:extLst>
              <a:ext uri="{FF2B5EF4-FFF2-40B4-BE49-F238E27FC236}">
                <a16:creationId xmlns:a16="http://schemas.microsoft.com/office/drawing/2014/main" id="{E48C8D5F-8FB7-48F4-807E-336F408E6BE1}"/>
              </a:ext>
            </a:extLst>
          </p:cNvPr>
          <p:cNvPicPr>
            <a:picLocks noChangeAspect="1"/>
          </p:cNvPicPr>
          <p:nvPr/>
        </p:nvPicPr>
        <p:blipFill>
          <a:blip r:embed="rId6"/>
          <a:stretch>
            <a:fillRect/>
          </a:stretch>
        </p:blipFill>
        <p:spPr>
          <a:xfrm>
            <a:off x="110310" y="5275575"/>
            <a:ext cx="5210025" cy="1430025"/>
          </a:xfrm>
          <a:prstGeom prst="rect">
            <a:avLst/>
          </a:prstGeom>
        </p:spPr>
      </p:pic>
      <p:sp>
        <p:nvSpPr>
          <p:cNvPr id="10" name="Text Placeholder 13">
            <a:extLst>
              <a:ext uri="{FF2B5EF4-FFF2-40B4-BE49-F238E27FC236}">
                <a16:creationId xmlns:a16="http://schemas.microsoft.com/office/drawing/2014/main" id="{B9CE3229-8910-444D-B6ED-DC08054CF3DF}"/>
              </a:ext>
            </a:extLst>
          </p:cNvPr>
          <p:cNvSpPr txBox="1">
            <a:spLocks/>
          </p:cNvSpPr>
          <p:nvPr/>
        </p:nvSpPr>
        <p:spPr>
          <a:xfrm>
            <a:off x="5659993" y="5660951"/>
            <a:ext cx="3396105" cy="735013"/>
          </a:xfrm>
          <a:prstGeom prst="rect">
            <a:avLst/>
          </a:prstGeom>
        </p:spPr>
        <p:txBody>
          <a:bodyPr vert="horz" lIns="91440" tIns="45720" rIns="91440" bIns="45720" rtlCol="0" anchor="ctr">
            <a:noAutofit/>
          </a:bodyPr>
          <a:lstStyle>
            <a:defPPr>
              <a:defRPr lang="en-US"/>
            </a:defPPr>
            <a:lvl1pPr algn="r" rtl="0" eaLnBrk="0" fontAlgn="base" hangingPunct="0">
              <a:spcBef>
                <a:spcPct val="0"/>
              </a:spcBef>
              <a:spcAft>
                <a:spcPct val="0"/>
              </a:spcAft>
              <a:defRPr sz="900" kern="1200">
                <a:solidFill>
                  <a:schemeClr val="tx1">
                    <a:tint val="75000"/>
                  </a:schemeClr>
                </a:solidFill>
                <a:latin typeface="Georgia" pitchFamily="18" charset="0"/>
                <a:ea typeface="+mn-ea"/>
                <a:cs typeface="+mn-cs"/>
              </a:defRPr>
            </a:lvl1pPr>
            <a:lvl2pPr marL="457200" algn="l" rtl="0" eaLnBrk="0" fontAlgn="base" hangingPunct="0">
              <a:spcBef>
                <a:spcPct val="0"/>
              </a:spcBef>
              <a:spcAft>
                <a:spcPct val="0"/>
              </a:spcAft>
              <a:defRPr sz="3200" kern="1200">
                <a:solidFill>
                  <a:schemeClr val="tx1"/>
                </a:solidFill>
                <a:latin typeface="Georgia" pitchFamily="18" charset="0"/>
                <a:ea typeface="+mn-ea"/>
                <a:cs typeface="+mn-cs"/>
              </a:defRPr>
            </a:lvl2pPr>
            <a:lvl3pPr marL="914400" algn="l" rtl="0" eaLnBrk="0" fontAlgn="base" hangingPunct="0">
              <a:spcBef>
                <a:spcPct val="0"/>
              </a:spcBef>
              <a:spcAft>
                <a:spcPct val="0"/>
              </a:spcAft>
              <a:defRPr sz="3200" kern="1200">
                <a:solidFill>
                  <a:schemeClr val="tx1"/>
                </a:solidFill>
                <a:latin typeface="Georgia" pitchFamily="18" charset="0"/>
                <a:ea typeface="+mn-ea"/>
                <a:cs typeface="+mn-cs"/>
              </a:defRPr>
            </a:lvl3pPr>
            <a:lvl4pPr marL="1371600" algn="l" rtl="0" eaLnBrk="0" fontAlgn="base" hangingPunct="0">
              <a:spcBef>
                <a:spcPct val="0"/>
              </a:spcBef>
              <a:spcAft>
                <a:spcPct val="0"/>
              </a:spcAft>
              <a:defRPr sz="3200" kern="1200">
                <a:solidFill>
                  <a:schemeClr val="tx1"/>
                </a:solidFill>
                <a:latin typeface="Georgia" pitchFamily="18" charset="0"/>
                <a:ea typeface="+mn-ea"/>
                <a:cs typeface="+mn-cs"/>
              </a:defRPr>
            </a:lvl4pPr>
            <a:lvl5pPr marL="1828800" algn="l" rtl="0" eaLnBrk="0" fontAlgn="base" hangingPunct="0">
              <a:spcBef>
                <a:spcPct val="0"/>
              </a:spcBef>
              <a:spcAft>
                <a:spcPct val="0"/>
              </a:spcAft>
              <a:defRPr sz="3200" kern="1200">
                <a:solidFill>
                  <a:schemeClr val="tx1"/>
                </a:solidFill>
                <a:latin typeface="Georgia" pitchFamily="18" charset="0"/>
                <a:ea typeface="+mn-ea"/>
                <a:cs typeface="+mn-cs"/>
              </a:defRPr>
            </a:lvl5pPr>
            <a:lvl6pPr marL="2286000" algn="l" defTabSz="914400" rtl="0" eaLnBrk="1" latinLnBrk="0" hangingPunct="1">
              <a:defRPr sz="3200" kern="1200">
                <a:solidFill>
                  <a:schemeClr val="tx1"/>
                </a:solidFill>
                <a:latin typeface="Georgia" pitchFamily="18" charset="0"/>
                <a:ea typeface="+mn-ea"/>
                <a:cs typeface="+mn-cs"/>
              </a:defRPr>
            </a:lvl6pPr>
            <a:lvl7pPr marL="2743200" algn="l" defTabSz="914400" rtl="0" eaLnBrk="1" latinLnBrk="0" hangingPunct="1">
              <a:defRPr sz="3200" kern="1200">
                <a:solidFill>
                  <a:schemeClr val="tx1"/>
                </a:solidFill>
                <a:latin typeface="Georgia" pitchFamily="18" charset="0"/>
                <a:ea typeface="+mn-ea"/>
                <a:cs typeface="+mn-cs"/>
              </a:defRPr>
            </a:lvl7pPr>
            <a:lvl8pPr marL="3200400" algn="l" defTabSz="914400" rtl="0" eaLnBrk="1" latinLnBrk="0" hangingPunct="1">
              <a:defRPr sz="3200" kern="1200">
                <a:solidFill>
                  <a:schemeClr val="tx1"/>
                </a:solidFill>
                <a:latin typeface="Georgia" pitchFamily="18" charset="0"/>
                <a:ea typeface="+mn-ea"/>
                <a:cs typeface="+mn-cs"/>
              </a:defRPr>
            </a:lvl8pPr>
            <a:lvl9pPr marL="3657600" algn="l" defTabSz="914400" rtl="0" eaLnBrk="1" latinLnBrk="0" hangingPunct="1">
              <a:defRPr sz="3200" kern="1200">
                <a:solidFill>
                  <a:schemeClr val="tx1"/>
                </a:solidFill>
                <a:latin typeface="Georgia" pitchFamily="18" charset="0"/>
                <a:ea typeface="+mn-ea"/>
                <a:cs typeface="+mn-cs"/>
              </a:defRPr>
            </a:lvl9pPr>
          </a:lstStyle>
          <a:p>
            <a:pPr algn="ctr"/>
            <a:r>
              <a:rPr lang="en-US" sz="1800" b="1" dirty="0">
                <a:solidFill>
                  <a:schemeClr val="bg1"/>
                </a:solidFill>
                <a:latin typeface="Cambria"/>
                <a:cs typeface="Cambria"/>
              </a:rPr>
              <a:t>Tony Bandiero</a:t>
            </a:r>
          </a:p>
          <a:p>
            <a:pPr algn="ctr"/>
            <a:r>
              <a:rPr lang="en-US" sz="1800" b="1" dirty="0">
                <a:solidFill>
                  <a:schemeClr val="bg1"/>
                </a:solidFill>
                <a:latin typeface="Cambria"/>
                <a:cs typeface="Cambria"/>
              </a:rPr>
              <a:t>215-990-8200 </a:t>
            </a:r>
          </a:p>
          <a:p>
            <a:pPr algn="ctr"/>
            <a:r>
              <a:rPr lang="en-US" sz="1800" b="1" dirty="0">
                <a:solidFill>
                  <a:schemeClr val="bg1"/>
                </a:solidFill>
                <a:latin typeface="Cambria"/>
                <a:cs typeface="Cambria"/>
              </a:rPr>
              <a:t>tfbandiero@ep-act.org</a:t>
            </a:r>
          </a:p>
        </p:txBody>
      </p:sp>
    </p:spTree>
    <p:extLst>
      <p:ext uri="{BB962C8B-B14F-4D97-AF65-F5344CB8AC3E}">
        <p14:creationId xmlns:p14="http://schemas.microsoft.com/office/powerpoint/2010/main" val="291644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63834" y="107340"/>
            <a:ext cx="8923374" cy="752882"/>
          </a:xfrm>
          <a:prstGeom prst="rect">
            <a:avLst/>
          </a:prstGeom>
        </p:spPr>
      </p:pic>
      <p:sp>
        <p:nvSpPr>
          <p:cNvPr id="9" name="Rectangle 8"/>
          <p:cNvSpPr/>
          <p:nvPr/>
        </p:nvSpPr>
        <p:spPr>
          <a:xfrm>
            <a:off x="749860" y="179841"/>
            <a:ext cx="7491153" cy="553998"/>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outerShdw blurRad="50800" dist="50800" dir="5400000" algn="ctr" rotWithShape="0">
                    <a:prstClr val="black"/>
                  </a:outerShdw>
                </a:effectLst>
                <a:uLnTx/>
                <a:uFillTx/>
                <a:latin typeface="Estrangelo Edessa" panose="03080600000000000000" pitchFamily="66" charset="0"/>
                <a:ea typeface="+mn-ea"/>
                <a:cs typeface="Estrangelo Edessa" panose="03080600000000000000" pitchFamily="66" charset="0"/>
              </a:rPr>
              <a:t>Compressed Natural Gas Deployed School Buses</a:t>
            </a:r>
          </a:p>
        </p:txBody>
      </p:sp>
      <p:sp>
        <p:nvSpPr>
          <p:cNvPr id="30" name="TextBox 29"/>
          <p:cNvSpPr txBox="1"/>
          <p:nvPr/>
        </p:nvSpPr>
        <p:spPr>
          <a:xfrm>
            <a:off x="1488350" y="5571694"/>
            <a:ext cx="6014160" cy="761747"/>
          </a:xfrm>
          <a:prstGeom prst="rect">
            <a:avLst/>
          </a:prstGeom>
          <a:solidFill>
            <a:srgbClr val="FFFFCC"/>
          </a:solidFill>
          <a:effectLst>
            <a:outerShdw blurRad="63500" sx="102000" sy="102000" algn="ctr" rotWithShape="0">
              <a:prstClr val="black">
                <a:alpha val="40000"/>
              </a:prstClr>
            </a:outerShdw>
          </a:effectLst>
          <a:scene3d>
            <a:camera prst="orthographicFront"/>
            <a:lightRig rig="threePt" dir="t"/>
          </a:scene3d>
          <a:sp3d>
            <a:bevelT w="165100" prst="coolSlant"/>
          </a:sp3d>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outerShdw blurRad="38100" dist="38100" dir="2700000" algn="tl">
                  <a:srgbClr val="E7E6E6">
                    <a:lumMod val="50000"/>
                  </a:srgbClr>
                </a:outerShdw>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500" b="1" dirty="0">
                <a:solidFill>
                  <a:prstClr val="black"/>
                </a:solidFill>
                <a:effectLst>
                  <a:outerShdw blurRad="38100" dist="38100" dir="2700000" algn="tl">
                    <a:srgbClr val="E7E6E6">
                      <a:lumMod val="50000"/>
                    </a:srgbClr>
                  </a:outerShdw>
                </a:effectLst>
                <a:latin typeface="Calibri" panose="020F0502020204030204"/>
              </a:rPr>
              <a:t>80</a:t>
            </a:r>
            <a:r>
              <a:rPr kumimoji="0" lang="en-US" sz="1500" b="1" i="0" u="none" strike="noStrike" kern="1200" cap="none" spc="0" normalizeH="0" baseline="0" noProof="0" dirty="0">
                <a:ln>
                  <a:noFill/>
                </a:ln>
                <a:solidFill>
                  <a:prstClr val="black"/>
                </a:solidFill>
                <a:effectLst>
                  <a:outerShdw blurRad="38100" dist="38100" dir="2700000" algn="tl">
                    <a:srgbClr val="E7E6E6">
                      <a:lumMod val="50000"/>
                    </a:srgbClr>
                  </a:outerShdw>
                </a:effectLst>
                <a:uLnTx/>
                <a:uFillTx/>
                <a:latin typeface="Calibri" panose="020F0502020204030204"/>
                <a:ea typeface="+mn-ea"/>
                <a:cs typeface="+mn-cs"/>
              </a:rPr>
              <a:t> CNG </a:t>
            </a:r>
            <a:r>
              <a:rPr lang="en-US" sz="1500" b="1" dirty="0">
                <a:solidFill>
                  <a:prstClr val="black"/>
                </a:solidFill>
                <a:effectLst>
                  <a:outerShdw blurRad="38100" dist="38100" dir="2700000" algn="tl">
                    <a:srgbClr val="E7E6E6">
                      <a:lumMod val="50000"/>
                    </a:srgbClr>
                  </a:outerShdw>
                </a:effectLst>
                <a:latin typeface="Calibri" panose="020F0502020204030204"/>
              </a:rPr>
              <a:t>School Buses</a:t>
            </a:r>
            <a:r>
              <a:rPr kumimoji="0" lang="en-US" sz="1500" b="1" i="0" u="none" strike="noStrike" kern="1200" cap="none" spc="0" normalizeH="0" baseline="0" noProof="0" dirty="0">
                <a:ln>
                  <a:noFill/>
                </a:ln>
                <a:solidFill>
                  <a:prstClr val="black"/>
                </a:solidFill>
                <a:effectLst>
                  <a:outerShdw blurRad="38100" dist="38100" dir="2700000" algn="tl">
                    <a:srgbClr val="E7E6E6">
                      <a:lumMod val="50000"/>
                    </a:srgbClr>
                  </a:outerShdw>
                </a:effectLst>
                <a:uLnTx/>
                <a:uFillTx/>
                <a:latin typeface="Calibri" panose="020F0502020204030204"/>
                <a:ea typeface="+mn-ea"/>
                <a:cs typeface="+mn-cs"/>
              </a:rPr>
              <a:t> on the road in EP-ACT Territory</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black"/>
              </a:solidFill>
              <a:effectLst>
                <a:outerShdw blurRad="38100" dist="38100" dir="2700000" algn="tl">
                  <a:srgbClr val="E7E6E6">
                    <a:lumMod val="50000"/>
                  </a:srgbClr>
                </a:outerShdw>
              </a:effectLst>
              <a:uLnTx/>
              <a:uFillTx/>
              <a:latin typeface="Calibri" panose="020F0502020204030204"/>
              <a:ea typeface="+mn-ea"/>
              <a:cs typeface="+mn-cs"/>
            </a:endParaRPr>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6163604"/>
            <a:ext cx="1068085" cy="490700"/>
          </a:xfrm>
          <a:prstGeom prst="rect">
            <a:avLst/>
          </a:prstGeom>
        </p:spPr>
      </p:pic>
      <p:sp>
        <p:nvSpPr>
          <p:cNvPr id="5" name="TextBox 4"/>
          <p:cNvSpPr txBox="1"/>
          <p:nvPr/>
        </p:nvSpPr>
        <p:spPr>
          <a:xfrm>
            <a:off x="1102460" y="1211202"/>
            <a:ext cx="2555139" cy="1892826"/>
          </a:xfrm>
          <a:prstGeom prst="rect">
            <a:avLst/>
          </a:prstGeom>
          <a:solidFill>
            <a:srgbClr val="FFFFCC"/>
          </a:solidFill>
          <a:scene3d>
            <a:camera prst="orthographicFront"/>
            <a:lightRig rig="threePt" dir="t"/>
          </a:scene3d>
          <a:sp3d>
            <a:bevelT w="165100" prst="coolSlant"/>
          </a:sp3d>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i="1" u="sng" dirty="0">
                <a:solidFill>
                  <a:prstClr val="black"/>
                </a:solidFill>
                <a:latin typeface="Calibri" panose="020F0502020204030204"/>
              </a:rPr>
              <a:t>Rose Tree/Media SD</a:t>
            </a:r>
            <a:r>
              <a:rPr kumimoji="0" lang="en-US" sz="1200" b="1" i="1" u="sng" strike="noStrike" kern="1200" cap="none" spc="0" normalizeH="0" baseline="0" noProof="0" dirty="0">
                <a:ln>
                  <a:noFill/>
                </a:ln>
                <a:solidFill>
                  <a:prstClr val="black"/>
                </a:solidFill>
                <a:effectLst/>
                <a:uLnTx/>
                <a:uFillTx/>
                <a:latin typeface="Calibri" panose="020F0502020204030204"/>
                <a:ea typeface="+mn-ea"/>
                <a:cs typeface="+mn-cs"/>
              </a:rPr>
              <a:t> CNG Conversion Initiative</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1" i="1"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14 dedicated CNG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9 </a:t>
            </a:r>
            <a:r>
              <a:rPr lang="en-US" sz="1350" b="1" dirty="0">
                <a:solidFill>
                  <a:prstClr val="black"/>
                </a:solidFill>
                <a:latin typeface="Calibri" panose="020F0502020204030204"/>
              </a:rPr>
              <a:t>c</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mn-cs"/>
              </a:rPr>
              <a:t>onverted</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350" b="1" dirty="0">
                <a:solidFill>
                  <a:prstClr val="black"/>
                </a:solidFill>
                <a:latin typeface="Calibri" panose="020F0502020204030204"/>
              </a:rPr>
              <a:t>1 CNG station built</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alpha val="69000"/>
                  </a:srgbClr>
                </a:solidFill>
                <a:effectLst/>
                <a:uLnTx/>
                <a:uFillTx/>
                <a:latin typeface="Stencil" panose="040409050D0802020404" pitchFamily="82" charset="0"/>
                <a:ea typeface="+mn-ea"/>
                <a:cs typeface="+mn-cs"/>
              </a:rPr>
              <a:t> Completed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04E023D4-B093-4F05-A089-8AD2CC37BC9D}"/>
              </a:ext>
            </a:extLst>
          </p:cNvPr>
          <p:cNvSpPr txBox="1"/>
          <p:nvPr/>
        </p:nvSpPr>
        <p:spPr>
          <a:xfrm>
            <a:off x="4947371" y="3387246"/>
            <a:ext cx="2555139" cy="1915909"/>
          </a:xfrm>
          <a:prstGeom prst="rect">
            <a:avLst/>
          </a:prstGeom>
          <a:solidFill>
            <a:srgbClr val="FFFFCC"/>
          </a:solidFill>
          <a:scene3d>
            <a:camera prst="orthographicFront"/>
            <a:lightRig rig="threePt" dir="t"/>
          </a:scene3d>
          <a:sp3d>
            <a:bevelT w="165100" prst="coolSlant"/>
          </a:sp3d>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i="1" u="sng" dirty="0">
                <a:solidFill>
                  <a:prstClr val="black"/>
                </a:solidFill>
                <a:latin typeface="Calibri" panose="020F0502020204030204"/>
              </a:rPr>
              <a:t>Lower Merion SD</a:t>
            </a:r>
            <a:r>
              <a:rPr kumimoji="0" lang="en-US" sz="1200" b="1" i="1" u="sng" strike="noStrike" kern="1200" cap="none" spc="0" normalizeH="0" baseline="0" noProof="0" dirty="0">
                <a:ln>
                  <a:noFill/>
                </a:ln>
                <a:solidFill>
                  <a:prstClr val="black"/>
                </a:solidFill>
                <a:effectLst/>
                <a:uLnTx/>
                <a:uFillTx/>
                <a:latin typeface="Calibri" panose="020F0502020204030204"/>
                <a:ea typeface="+mn-ea"/>
                <a:cs typeface="+mn-cs"/>
              </a:rPr>
              <a:t> CNG Conversion I</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1" i="1"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Started in 1995</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350" b="1" dirty="0">
                <a:solidFill>
                  <a:prstClr val="black"/>
                </a:solidFill>
                <a:latin typeface="Calibri" panose="020F0502020204030204"/>
              </a:rPr>
              <a:t>Currently have 63 CNG School Buses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Have a </a:t>
            </a:r>
            <a:r>
              <a:rPr lang="en-US" sz="1350" b="1" dirty="0">
                <a:solidFill>
                  <a:prstClr val="black"/>
                </a:solidFill>
                <a:latin typeface="Calibri" panose="020F0502020204030204"/>
              </a:rPr>
              <a:t>large fueling station</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alpha val="69000"/>
                  </a:srgbClr>
                </a:solidFill>
                <a:effectLst/>
                <a:uLnTx/>
                <a:uFillTx/>
                <a:latin typeface="Stencil" panose="040409050D0802020404" pitchFamily="82" charset="0"/>
                <a:ea typeface="+mn-ea"/>
                <a:cs typeface="+mn-cs"/>
              </a:rPr>
              <a:t> Completed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3" name="Picture 2">
            <a:extLst>
              <a:ext uri="{FF2B5EF4-FFF2-40B4-BE49-F238E27FC236}">
                <a16:creationId xmlns:a16="http://schemas.microsoft.com/office/drawing/2014/main" id="{38E13AEE-2DD9-41E8-B369-5C9CE86443F6}"/>
              </a:ext>
            </a:extLst>
          </p:cNvPr>
          <p:cNvPicPr>
            <a:picLocks noChangeAspect="1"/>
          </p:cNvPicPr>
          <p:nvPr/>
        </p:nvPicPr>
        <p:blipFill>
          <a:blip r:embed="rId5"/>
          <a:stretch>
            <a:fillRect/>
          </a:stretch>
        </p:blipFill>
        <p:spPr>
          <a:xfrm>
            <a:off x="1371600" y="3429000"/>
            <a:ext cx="1905000" cy="1834243"/>
          </a:xfrm>
          <a:prstGeom prst="rect">
            <a:avLst/>
          </a:prstGeom>
        </p:spPr>
      </p:pic>
      <p:pic>
        <p:nvPicPr>
          <p:cNvPr id="4" name="Picture 3">
            <a:extLst>
              <a:ext uri="{FF2B5EF4-FFF2-40B4-BE49-F238E27FC236}">
                <a16:creationId xmlns:a16="http://schemas.microsoft.com/office/drawing/2014/main" id="{C8799FBD-5A0A-45CB-A087-DD511D7644FB}"/>
              </a:ext>
            </a:extLst>
          </p:cNvPr>
          <p:cNvPicPr>
            <a:picLocks noChangeAspect="1"/>
          </p:cNvPicPr>
          <p:nvPr/>
        </p:nvPicPr>
        <p:blipFill>
          <a:blip r:embed="rId6"/>
          <a:stretch>
            <a:fillRect/>
          </a:stretch>
        </p:blipFill>
        <p:spPr>
          <a:xfrm>
            <a:off x="4947369" y="1099639"/>
            <a:ext cx="2876741" cy="1915909"/>
          </a:xfrm>
          <a:prstGeom prst="rect">
            <a:avLst/>
          </a:prstGeom>
        </p:spPr>
      </p:pic>
    </p:spTree>
    <p:extLst>
      <p:ext uri="{BB962C8B-B14F-4D97-AF65-F5344CB8AC3E}">
        <p14:creationId xmlns:p14="http://schemas.microsoft.com/office/powerpoint/2010/main" val="182964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10313" y="152400"/>
            <a:ext cx="8923374" cy="752882"/>
          </a:xfrm>
          <a:prstGeom prst="rect">
            <a:avLst/>
          </a:prstGeom>
        </p:spPr>
      </p:pic>
      <p:sp>
        <p:nvSpPr>
          <p:cNvPr id="9" name="Rectangle 8"/>
          <p:cNvSpPr/>
          <p:nvPr/>
        </p:nvSpPr>
        <p:spPr>
          <a:xfrm>
            <a:off x="3116585" y="251842"/>
            <a:ext cx="2765501" cy="553998"/>
          </a:xfrm>
          <a:prstGeom prst="rect">
            <a:avLst/>
          </a:prstGeom>
        </p:spPr>
        <p:txBody>
          <a:bodyPr wrap="none">
            <a:spAutoFit/>
          </a:bodyPr>
          <a:lstStyle/>
          <a:p>
            <a:pPr algn="ctr" defTabSz="685800" eaLnBrk="1" fontAlgn="auto" hangingPunct="1">
              <a:spcBef>
                <a:spcPts val="0"/>
              </a:spcBef>
              <a:spcAft>
                <a:spcPts val="0"/>
              </a:spcAft>
              <a:defRPr/>
            </a:pPr>
            <a:r>
              <a:rPr lang="en-US" sz="30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Project Overview</a:t>
            </a:r>
          </a:p>
        </p:txBody>
      </p:sp>
      <p:grpSp>
        <p:nvGrpSpPr>
          <p:cNvPr id="7" name="Group 6">
            <a:extLst>
              <a:ext uri="{FF2B5EF4-FFF2-40B4-BE49-F238E27FC236}">
                <a16:creationId xmlns:a16="http://schemas.microsoft.com/office/drawing/2014/main" id="{493194A6-22EC-48B1-9887-7054D72FDD8D}"/>
              </a:ext>
            </a:extLst>
          </p:cNvPr>
          <p:cNvGrpSpPr/>
          <p:nvPr/>
        </p:nvGrpSpPr>
        <p:grpSpPr>
          <a:xfrm>
            <a:off x="336884" y="1179095"/>
            <a:ext cx="8373978" cy="4984729"/>
            <a:chOff x="336884" y="1179095"/>
            <a:chExt cx="8373978" cy="4984729"/>
          </a:xfrm>
          <a:solidFill>
            <a:schemeClr val="bg2"/>
          </a:solidFill>
        </p:grpSpPr>
        <p:sp>
          <p:nvSpPr>
            <p:cNvPr id="10" name="Rectangle 9">
              <a:extLst>
                <a:ext uri="{FF2B5EF4-FFF2-40B4-BE49-F238E27FC236}">
                  <a16:creationId xmlns:a16="http://schemas.microsoft.com/office/drawing/2014/main" id="{554C25D3-CD9C-4317-90DC-6B055C96BBAE}"/>
                </a:ext>
              </a:extLst>
            </p:cNvPr>
            <p:cNvSpPr/>
            <p:nvPr/>
          </p:nvSpPr>
          <p:spPr>
            <a:xfrm>
              <a:off x="336884" y="1179095"/>
              <a:ext cx="8373978" cy="1754326"/>
            </a:xfrm>
            <a:prstGeom prst="rect">
              <a:avLst/>
            </a:prstGeom>
            <a:grpFill/>
          </p:spPr>
          <p:txBody>
            <a:bodyPr wrap="square">
              <a:spAutoFit/>
            </a:bodyPr>
            <a:lstStyle/>
            <a:p>
              <a:pPr algn="just" defTabSz="457200" eaLnBrk="1" hangingPunct="1">
                <a:spcBef>
                  <a:spcPts val="0"/>
                </a:spcBef>
                <a:spcAft>
                  <a:spcPts val="0"/>
                </a:spcAft>
              </a:pPr>
              <a:r>
                <a:rPr lang="en-US" sz="1800" dirty="0">
                  <a:latin typeface="Cambria" panose="02040503050406030204" pitchFamily="18" charset="0"/>
                  <a:ea typeface="Cambria" panose="02040503050406030204" pitchFamily="18" charset="0"/>
                  <a:cs typeface="Segoe UI" panose="020B0502040204020203" pitchFamily="34" charset="0"/>
                </a:rPr>
                <a:t>The Mid-Atlantic Electric School Bus Experience Project (MEEP) awarded by the U.S. Department of Energy is working with school bus manufacturers, Clean Cities coalitions and other partners to provide free electric school buses for 6-8 week demos in selected school fleets in Virginia, Maryland, Washington DC, Pennsylvania, and New Jersey over the next three years.  </a:t>
              </a:r>
            </a:p>
            <a:p>
              <a:pPr defTabSz="457200" eaLnBrk="1" hangingPunct="1">
                <a:spcBef>
                  <a:spcPts val="0"/>
                </a:spcBef>
                <a:spcAft>
                  <a:spcPts val="0"/>
                </a:spcAft>
              </a:pPr>
              <a:endParaRPr lang="en-US" sz="1800" dirty="0">
                <a:solidFill>
                  <a:srgbClr val="404040"/>
                </a:solidFill>
                <a:latin typeface="Cambria" panose="02040503050406030204" pitchFamily="18" charset="0"/>
                <a:ea typeface="Cambria" panose="02040503050406030204" pitchFamily="18" charset="0"/>
                <a:cs typeface="Segoe UI" panose="020B0502040204020203" pitchFamily="34" charset="0"/>
              </a:endParaRPr>
            </a:p>
          </p:txBody>
        </p:sp>
        <p:sp>
          <p:nvSpPr>
            <p:cNvPr id="11" name="Rectangle 10">
              <a:extLst>
                <a:ext uri="{FF2B5EF4-FFF2-40B4-BE49-F238E27FC236}">
                  <a16:creationId xmlns:a16="http://schemas.microsoft.com/office/drawing/2014/main" id="{010B3AC5-DB9B-4B18-BC19-C135E06B8301}"/>
                </a:ext>
              </a:extLst>
            </p:cNvPr>
            <p:cNvSpPr/>
            <p:nvPr/>
          </p:nvSpPr>
          <p:spPr>
            <a:xfrm>
              <a:off x="336884" y="2747504"/>
              <a:ext cx="8373978" cy="3416320"/>
            </a:xfrm>
            <a:prstGeom prst="rect">
              <a:avLst/>
            </a:prstGeom>
            <a:grpFill/>
          </p:spPr>
          <p:txBody>
            <a:bodyPr wrap="square">
              <a:spAutoFit/>
            </a:bodyPr>
            <a:lstStyle/>
            <a:p>
              <a:pPr algn="just" defTabSz="457200" eaLnBrk="1" hangingPunct="1"/>
              <a:r>
                <a:rPr lang="en-US" sz="1800" dirty="0">
                  <a:latin typeface="Cambria" panose="02040503050406030204" pitchFamily="18" charset="0"/>
                  <a:ea typeface="Cambria" panose="02040503050406030204" pitchFamily="18" charset="0"/>
                  <a:cs typeface="Segoe UI" panose="020B0502040204020203" pitchFamily="34" charset="0"/>
                </a:rPr>
                <a:t>These short-term demonstrations are a fantastic opportunity for school administrators, mechanics, drivers, faculty, students and community members to experience electric school buses firsthand on their existing routes, without any cost or long-term commitment. </a:t>
              </a:r>
            </a:p>
            <a:p>
              <a:pPr defTabSz="457200" eaLnBrk="1" hangingPunct="1"/>
              <a:endParaRPr lang="en-US" sz="1800" dirty="0">
                <a:latin typeface="Cambria" panose="02040503050406030204" pitchFamily="18" charset="0"/>
                <a:ea typeface="Cambria" panose="02040503050406030204" pitchFamily="18" charset="0"/>
                <a:cs typeface="Segoe UI" panose="020B0502040204020203" pitchFamily="34" charset="0"/>
              </a:endParaRPr>
            </a:p>
            <a:p>
              <a:pPr defTabSz="457200" eaLnBrk="1" hangingPunct="1"/>
              <a:r>
                <a:rPr lang="en-US" sz="1800" b="1" u="sng" dirty="0">
                  <a:latin typeface="Cambria" panose="02040503050406030204" pitchFamily="18" charset="0"/>
                  <a:ea typeface="Cambria" panose="02040503050406030204" pitchFamily="18" charset="0"/>
                  <a:cs typeface="Segoe UI" panose="020B0502040204020203" pitchFamily="34" charset="0"/>
                </a:rPr>
                <a:t>Project Goals:</a:t>
              </a:r>
            </a:p>
            <a:p>
              <a:pPr marL="285750" indent="-285750" defTabSz="457200" eaLnBrk="1" hangingPunct="1">
                <a:buFont typeface="Arial" panose="020B0604020202020204" pitchFamily="34" charset="0"/>
                <a:buChar char="•"/>
              </a:pPr>
              <a:r>
                <a:rPr lang="en-US" sz="1800" dirty="0">
                  <a:latin typeface="Cambria" panose="02040503050406030204" pitchFamily="18" charset="0"/>
                  <a:ea typeface="Cambria" panose="02040503050406030204" pitchFamily="18" charset="0"/>
                  <a:cs typeface="Segoe UI" panose="020B0502040204020203" pitchFamily="34" charset="0"/>
                </a:rPr>
                <a:t>Increase awareness and adoption of electric school buses in the project region </a:t>
              </a:r>
            </a:p>
            <a:p>
              <a:pPr marL="285750" indent="-285750" defTabSz="457200" eaLnBrk="1" hangingPunct="1">
                <a:buFont typeface="Arial" panose="020B0604020202020204" pitchFamily="34" charset="0"/>
                <a:buChar char="•"/>
              </a:pPr>
              <a:r>
                <a:rPr lang="en-US" sz="1800" dirty="0">
                  <a:latin typeface="Cambria" panose="02040503050406030204" pitchFamily="18" charset="0"/>
                  <a:ea typeface="Cambria" panose="02040503050406030204" pitchFamily="18" charset="0"/>
                  <a:cs typeface="Segoe UI" panose="020B0502040204020203" pitchFamily="34" charset="0"/>
                </a:rPr>
                <a:t>Build local support for electric school buses through direct experience</a:t>
              </a:r>
            </a:p>
            <a:p>
              <a:pPr marL="285750" indent="-285750" defTabSz="457200" eaLnBrk="1" hangingPunct="1">
                <a:buFont typeface="Arial" panose="020B0604020202020204" pitchFamily="34" charset="0"/>
                <a:buChar char="•"/>
              </a:pPr>
              <a:r>
                <a:rPr lang="en-US" sz="1800" dirty="0">
                  <a:latin typeface="Cambria" panose="02040503050406030204" pitchFamily="18" charset="0"/>
                  <a:ea typeface="Cambria" panose="02040503050406030204" pitchFamily="18" charset="0"/>
                  <a:cs typeface="Segoe UI" panose="020B0502040204020203" pitchFamily="34" charset="0"/>
                </a:rPr>
                <a:t>Gather operational data to support future decision-making and fleet funding applications</a:t>
              </a:r>
            </a:p>
            <a:p>
              <a:pPr defTabSz="457200" eaLnBrk="1" hangingPunct="1"/>
              <a:endParaRPr lang="en-US" sz="1800" dirty="0">
                <a:solidFill>
                  <a:srgbClr val="404040"/>
                </a:solidFill>
                <a:latin typeface="Cambria" panose="02040503050406030204" pitchFamily="18" charset="0"/>
                <a:ea typeface="Cambria" panose="02040503050406030204" pitchFamily="18" charset="0"/>
                <a:cs typeface="Segoe UI" panose="020B0502040204020203" pitchFamily="34" charset="0"/>
              </a:endParaRPr>
            </a:p>
            <a:p>
              <a:pPr defTabSz="457200" eaLnBrk="1" hangingPunct="1"/>
              <a:endParaRPr lang="en-US" sz="1800" dirty="0">
                <a:solidFill>
                  <a:srgbClr val="404040"/>
                </a:solidFill>
                <a:latin typeface="Cambria" panose="02040503050406030204" pitchFamily="18" charset="0"/>
                <a:ea typeface="Cambria" panose="02040503050406030204" pitchFamily="18" charset="0"/>
                <a:cs typeface="Segoe UI" panose="020B0502040204020203" pitchFamily="34" charset="0"/>
              </a:endParaRPr>
            </a:p>
          </p:txBody>
        </p:sp>
      </p:grpSp>
      <p:pic>
        <p:nvPicPr>
          <p:cNvPr id="12" name="Picture 11">
            <a:extLst>
              <a:ext uri="{FF2B5EF4-FFF2-40B4-BE49-F238E27FC236}">
                <a16:creationId xmlns:a16="http://schemas.microsoft.com/office/drawing/2014/main" id="{A91BEDDD-DACD-481B-9694-4E4A10DA5B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5353" y="6248400"/>
            <a:ext cx="896352" cy="411803"/>
          </a:xfrm>
          <a:prstGeom prst="rect">
            <a:avLst/>
          </a:prstGeom>
        </p:spPr>
      </p:pic>
    </p:spTree>
    <p:extLst>
      <p:ext uri="{BB962C8B-B14F-4D97-AF65-F5344CB8AC3E}">
        <p14:creationId xmlns:p14="http://schemas.microsoft.com/office/powerpoint/2010/main" val="133934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10313" y="152400"/>
            <a:ext cx="8923374" cy="752882"/>
          </a:xfrm>
          <a:prstGeom prst="rect">
            <a:avLst/>
          </a:prstGeom>
        </p:spPr>
      </p:pic>
      <p:sp>
        <p:nvSpPr>
          <p:cNvPr id="9" name="Rectangle 8"/>
          <p:cNvSpPr/>
          <p:nvPr/>
        </p:nvSpPr>
        <p:spPr>
          <a:xfrm>
            <a:off x="3116585" y="251842"/>
            <a:ext cx="2765501" cy="553998"/>
          </a:xfrm>
          <a:prstGeom prst="rect">
            <a:avLst/>
          </a:prstGeom>
        </p:spPr>
        <p:txBody>
          <a:bodyPr wrap="none">
            <a:spAutoFit/>
          </a:bodyPr>
          <a:lstStyle/>
          <a:p>
            <a:pPr algn="ctr" defTabSz="685800" eaLnBrk="1" fontAlgn="auto" hangingPunct="1">
              <a:spcBef>
                <a:spcPts val="0"/>
              </a:spcBef>
              <a:spcAft>
                <a:spcPts val="0"/>
              </a:spcAft>
              <a:defRPr/>
            </a:pPr>
            <a:r>
              <a:rPr lang="en-US" sz="30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Project Overview</a:t>
            </a:r>
          </a:p>
        </p:txBody>
      </p:sp>
      <p:sp>
        <p:nvSpPr>
          <p:cNvPr id="11" name="Rectangle 10">
            <a:extLst>
              <a:ext uri="{FF2B5EF4-FFF2-40B4-BE49-F238E27FC236}">
                <a16:creationId xmlns:a16="http://schemas.microsoft.com/office/drawing/2014/main" id="{010B3AC5-DB9B-4B18-BC19-C135E06B8301}"/>
              </a:ext>
            </a:extLst>
          </p:cNvPr>
          <p:cNvSpPr/>
          <p:nvPr/>
        </p:nvSpPr>
        <p:spPr>
          <a:xfrm>
            <a:off x="385011" y="1267281"/>
            <a:ext cx="8373978" cy="4570482"/>
          </a:xfrm>
          <a:prstGeom prst="rect">
            <a:avLst/>
          </a:prstGeom>
          <a:solidFill>
            <a:schemeClr val="bg2"/>
          </a:solidFill>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srgbClr val="404040"/>
              </a:solidFill>
              <a:effectLst/>
              <a:uLnTx/>
              <a:uFillTx/>
              <a:latin typeface="Cambria" panose="02040503050406030204" pitchFamily="18" charset="0"/>
              <a:ea typeface="Cambria" panose="02040503050406030204" pitchFamily="18" charset="0"/>
              <a:cs typeface="Segoe UI" panose="020B0502040204020203" pitchFamily="34"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effectLst/>
                <a:uLnTx/>
                <a:uFillTx/>
                <a:latin typeface="Cambria" panose="02040503050406030204" pitchFamily="18" charset="0"/>
                <a:ea typeface="Cambria" panose="02040503050406030204" pitchFamily="18" charset="0"/>
                <a:cs typeface="Segoe UI" panose="020B0502040204020203" pitchFamily="34" charset="0"/>
              </a:rPr>
              <a:t>Details</a:t>
            </a:r>
            <a:r>
              <a:rPr kumimoji="0" lang="en-US" sz="2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Segoe UI" panose="020B0502040204020203" pitchFamily="34" charset="0"/>
              </a:rPr>
              <a:t> </a:t>
            </a:r>
          </a:p>
          <a:p>
            <a:pPr marL="285750" marR="0" lvl="0" indent="-285750" algn="l" defTabSz="4572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Segoe UI" panose="020B0502040204020203" pitchFamily="34" charset="0"/>
              </a:rPr>
              <a:t>Demonstrations implemented in at least one school fleet per state.</a:t>
            </a:r>
          </a:p>
          <a:p>
            <a:pPr marL="285750" marR="0" lvl="0" indent="-285750" algn="l" defTabSz="4572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Segoe UI" panose="020B0502040204020203" pitchFamily="34" charset="0"/>
              </a:rPr>
              <a:t>Additional demos can be supported as logistics and budget allow</a:t>
            </a:r>
          </a:p>
          <a:p>
            <a:pPr marL="285750" marR="0" lvl="0" indent="-285750" algn="l" defTabSz="457200" rtl="0" eaLnBrk="1" fontAlgn="base" latinLnBrk="0" hangingPunct="1">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mbria"/>
                <a:ea typeface="Cambria" panose="02040503050406030204" pitchFamily="18" charset="0"/>
                <a:cs typeface="Segoe UI"/>
              </a:rPr>
              <a:t>Level 2 charger provided to each demo fleet with technical assistance for installation </a:t>
            </a:r>
            <a:endParaRPr kumimoji="0" lang="en-US" sz="2000" b="0" i="0" u="none" strike="noStrike" kern="1200" cap="none" spc="0" normalizeH="0" baseline="0" noProof="0" dirty="0">
              <a:ln>
                <a:noFill/>
              </a:ln>
              <a:effectLst/>
              <a:uLnTx/>
              <a:uFillTx/>
              <a:latin typeface="Cambria"/>
              <a:ea typeface="Cambria" panose="02040503050406030204" pitchFamily="18" charset="0"/>
              <a:cs typeface="Segoe UI" panose="020B0502040204020203" pitchFamily="34" charset="0"/>
            </a:endParaRPr>
          </a:p>
          <a:p>
            <a:pPr marL="285750" marR="0" lvl="0" indent="-285750" algn="l" defTabSz="457200" rtl="0" eaLnBrk="1" fontAlgn="base"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Segoe UI" panose="020B0502040204020203" pitchFamily="34" charset="0"/>
              </a:rPr>
              <a:t>Project design, management, coordination, technical assistance, outreach/promotion and Level 2 chargers are covered by DOE grant</a:t>
            </a:r>
          </a:p>
          <a:p>
            <a:pPr marL="285750" marR="0" lvl="0" indent="-285750" algn="l" defTabSz="4572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Segoe UI" panose="020B0502040204020203" pitchFamily="34" charset="0"/>
              </a:rPr>
              <a:t>Cost share is provided primarily by OEMs by tracking duration of bus demonstrations</a:t>
            </a:r>
          </a:p>
          <a:p>
            <a:pPr marL="285750" marR="0" lvl="0" indent="-285750" algn="l" defTabSz="4572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Segoe UI" panose="020B0502040204020203" pitchFamily="34" charset="0"/>
              </a:rPr>
              <a:t>Term: January 2021 through December 2023. </a:t>
            </a:r>
          </a:p>
          <a:p>
            <a:pPr marR="0" lvl="0" algn="l" defTabSz="457200" rtl="0" eaLnBrk="1" fontAlgn="base" latinLnBrk="0" hangingPunct="1">
              <a:lnSpc>
                <a:spcPct val="100000"/>
              </a:lnSpc>
              <a:spcBef>
                <a:spcPts val="0"/>
              </a:spcBef>
              <a:spcAft>
                <a:spcPts val="0"/>
              </a:spcAft>
              <a:buClrTx/>
              <a:buSzTx/>
              <a:tabLst/>
              <a:defRPr/>
            </a:pPr>
            <a:endParaRPr lang="en-US" sz="1800" dirty="0">
              <a:solidFill>
                <a:srgbClr val="404040"/>
              </a:solidFill>
              <a:latin typeface="Cambria" panose="02040503050406030204" pitchFamily="18" charset="0"/>
              <a:ea typeface="Cambria" panose="02040503050406030204" pitchFamily="18" charset="0"/>
              <a:cs typeface="Segoe UI" panose="020B0502040204020203" pitchFamily="34" charset="0"/>
            </a:endParaRPr>
          </a:p>
        </p:txBody>
      </p:sp>
      <p:pic>
        <p:nvPicPr>
          <p:cNvPr id="12" name="Picture 11">
            <a:extLst>
              <a:ext uri="{FF2B5EF4-FFF2-40B4-BE49-F238E27FC236}">
                <a16:creationId xmlns:a16="http://schemas.microsoft.com/office/drawing/2014/main" id="{C8C10CAC-849A-419A-BF7D-3C8195454E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5353" y="6248400"/>
            <a:ext cx="896352" cy="411803"/>
          </a:xfrm>
          <a:prstGeom prst="rect">
            <a:avLst/>
          </a:prstGeom>
        </p:spPr>
      </p:pic>
    </p:spTree>
    <p:extLst>
      <p:ext uri="{BB962C8B-B14F-4D97-AF65-F5344CB8AC3E}">
        <p14:creationId xmlns:p14="http://schemas.microsoft.com/office/powerpoint/2010/main" val="410234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10313" y="152400"/>
            <a:ext cx="8923374" cy="752882"/>
          </a:xfrm>
          <a:prstGeom prst="rect">
            <a:avLst/>
          </a:prstGeom>
        </p:spPr>
      </p:pic>
      <p:sp>
        <p:nvSpPr>
          <p:cNvPr id="9" name="Rectangle 8"/>
          <p:cNvSpPr/>
          <p:nvPr/>
        </p:nvSpPr>
        <p:spPr>
          <a:xfrm>
            <a:off x="3205552" y="251842"/>
            <a:ext cx="2587568" cy="553998"/>
          </a:xfrm>
          <a:prstGeom prst="rect">
            <a:avLst/>
          </a:prstGeom>
        </p:spPr>
        <p:txBody>
          <a:bodyPr wrap="none">
            <a:spAutoFit/>
          </a:bodyPr>
          <a:lstStyle/>
          <a:p>
            <a:pPr algn="ctr" defTabSz="685800" eaLnBrk="1" fontAlgn="auto" hangingPunct="1">
              <a:spcBef>
                <a:spcPts val="0"/>
              </a:spcBef>
              <a:spcAft>
                <a:spcPts val="0"/>
              </a:spcAft>
              <a:defRPr/>
            </a:pPr>
            <a:r>
              <a:rPr lang="en-US" sz="30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Project Partners</a:t>
            </a:r>
          </a:p>
        </p:txBody>
      </p:sp>
      <p:grpSp>
        <p:nvGrpSpPr>
          <p:cNvPr id="3" name="Group 2">
            <a:extLst>
              <a:ext uri="{FF2B5EF4-FFF2-40B4-BE49-F238E27FC236}">
                <a16:creationId xmlns:a16="http://schemas.microsoft.com/office/drawing/2014/main" id="{9934BDE7-B33C-4291-911B-2A1A68B8E372}"/>
              </a:ext>
            </a:extLst>
          </p:cNvPr>
          <p:cNvGrpSpPr/>
          <p:nvPr/>
        </p:nvGrpSpPr>
        <p:grpSpPr>
          <a:xfrm>
            <a:off x="173566" y="1687158"/>
            <a:ext cx="8796867" cy="4259793"/>
            <a:chOff x="173566" y="1687158"/>
            <a:chExt cx="8796867" cy="4259793"/>
          </a:xfrm>
        </p:grpSpPr>
        <p:grpSp>
          <p:nvGrpSpPr>
            <p:cNvPr id="2" name="Group 1">
              <a:extLst>
                <a:ext uri="{FF2B5EF4-FFF2-40B4-BE49-F238E27FC236}">
                  <a16:creationId xmlns:a16="http://schemas.microsoft.com/office/drawing/2014/main" id="{07905651-38A6-4364-82DF-958EC2B8CB61}"/>
                </a:ext>
              </a:extLst>
            </p:cNvPr>
            <p:cNvGrpSpPr/>
            <p:nvPr/>
          </p:nvGrpSpPr>
          <p:grpSpPr>
            <a:xfrm>
              <a:off x="173566" y="1687158"/>
              <a:ext cx="8796867" cy="2891254"/>
              <a:chOff x="173566" y="1687158"/>
              <a:chExt cx="8796867" cy="2891254"/>
            </a:xfrm>
          </p:grpSpPr>
          <p:pic>
            <p:nvPicPr>
              <p:cNvPr id="6" name="Picture 5">
                <a:extLst>
                  <a:ext uri="{FF2B5EF4-FFF2-40B4-BE49-F238E27FC236}">
                    <a16:creationId xmlns:a16="http://schemas.microsoft.com/office/drawing/2014/main" id="{017848F3-846E-4726-B863-6F3748E6FCDA}"/>
                  </a:ext>
                </a:extLst>
              </p:cNvPr>
              <p:cNvPicPr>
                <a:picLocks noChangeAspect="1"/>
              </p:cNvPicPr>
              <p:nvPr/>
            </p:nvPicPr>
            <p:blipFill rotWithShape="1">
              <a:blip r:embed="rId5">
                <a:extLst>
                  <a:ext uri="{28A0092B-C50C-407E-A947-70E740481C1C}">
                    <a14:useLocalDpi xmlns:a14="http://schemas.microsoft.com/office/drawing/2010/main" val="0"/>
                  </a:ext>
                </a:extLst>
              </a:blip>
              <a:srcRect l="53925" r="4061" b="34400"/>
              <a:stretch/>
            </p:blipFill>
            <p:spPr>
              <a:xfrm>
                <a:off x="173566" y="3055697"/>
                <a:ext cx="8796867" cy="1522715"/>
              </a:xfrm>
              <a:prstGeom prst="rect">
                <a:avLst/>
              </a:prstGeom>
            </p:spPr>
          </p:pic>
          <p:pic>
            <p:nvPicPr>
              <p:cNvPr id="7" name="Picture 6">
                <a:extLst>
                  <a:ext uri="{FF2B5EF4-FFF2-40B4-BE49-F238E27FC236}">
                    <a16:creationId xmlns:a16="http://schemas.microsoft.com/office/drawing/2014/main" id="{BD744EB0-3F5C-45FB-872D-666D0CFA95B1}"/>
                  </a:ext>
                </a:extLst>
              </p:cNvPr>
              <p:cNvPicPr>
                <a:picLocks noChangeAspect="1"/>
              </p:cNvPicPr>
              <p:nvPr/>
            </p:nvPicPr>
            <p:blipFill rotWithShape="1">
              <a:blip r:embed="rId5">
                <a:extLst>
                  <a:ext uri="{28A0092B-C50C-407E-A947-70E740481C1C}">
                    <a14:useLocalDpi xmlns:a14="http://schemas.microsoft.com/office/drawing/2010/main" val="0"/>
                  </a:ext>
                </a:extLst>
              </a:blip>
              <a:srcRect l="3436" r="46075" b="34400"/>
              <a:stretch/>
            </p:blipFill>
            <p:spPr>
              <a:xfrm>
                <a:off x="173566" y="1687158"/>
                <a:ext cx="8796867" cy="1368539"/>
              </a:xfrm>
              <a:prstGeom prst="rect">
                <a:avLst/>
              </a:prstGeom>
            </p:spPr>
          </p:pic>
        </p:grpSp>
        <p:sp>
          <p:nvSpPr>
            <p:cNvPr id="10" name="Rectangle 9">
              <a:extLst>
                <a:ext uri="{FF2B5EF4-FFF2-40B4-BE49-F238E27FC236}">
                  <a16:creationId xmlns:a16="http://schemas.microsoft.com/office/drawing/2014/main" id="{839BE6DD-E7FA-4D08-9505-C4A9752EE022}"/>
                </a:ext>
              </a:extLst>
            </p:cNvPr>
            <p:cNvSpPr/>
            <p:nvPr/>
          </p:nvSpPr>
          <p:spPr>
            <a:xfrm>
              <a:off x="173566" y="4469623"/>
              <a:ext cx="8796867" cy="1477328"/>
            </a:xfrm>
            <a:prstGeom prst="rect">
              <a:avLst/>
            </a:prstGeom>
            <a:solidFill>
              <a:schemeClr val="bg1"/>
            </a:solidFill>
          </p:spPr>
          <p:txBody>
            <a:bodyPr wrap="square" lIns="91440" tIns="45720" rIns="91440" bIns="45720" anchor="t">
              <a:spAutoFit/>
            </a:bodyPr>
            <a:lstStyle/>
            <a:p>
              <a:pPr defTabSz="457200" eaLnBrk="1" hangingPunct="1">
                <a:spcBef>
                  <a:spcPts val="0"/>
                </a:spcBef>
                <a:spcAft>
                  <a:spcPts val="0"/>
                </a:spcAft>
              </a:pPr>
              <a:r>
                <a:rPr lang="en-US" sz="1800" dirty="0">
                  <a:solidFill>
                    <a:srgbClr val="404040"/>
                  </a:solidFill>
                  <a:latin typeface="Cambria" panose="02040503050406030204" pitchFamily="18" charset="0"/>
                  <a:ea typeface="Cambria" panose="02040503050406030204" pitchFamily="18" charset="0"/>
                  <a:cs typeface="Segoe UI" panose="020B0502040204020203" pitchFamily="34" charset="0"/>
                </a:rPr>
                <a:t>Partners include: Clean Cities Coalitions for VA, DC, NJ, PA and MD, National Association for Pupil Transportation, VEIC, Al Pollard of the Energy Foundation, Generation 180, State Air Quality Agencies (VA DEQ / MDE / NJ DEP) and Regional Electric Utilities (Dominion Energy / BGE / PEPCO / PECO).</a:t>
              </a:r>
            </a:p>
            <a:p>
              <a:pPr marL="285750" indent="-285750" defTabSz="457200" eaLnBrk="1" hangingPunct="1">
                <a:spcBef>
                  <a:spcPts val="0"/>
                </a:spcBef>
                <a:spcAft>
                  <a:spcPts val="0"/>
                </a:spcAft>
                <a:buFont typeface="Arial" panose="020B0604020202020204" pitchFamily="34" charset="0"/>
                <a:buChar char="•"/>
              </a:pPr>
              <a:endParaRPr lang="en-US" sz="1800" dirty="0">
                <a:solidFill>
                  <a:srgbClr val="404040"/>
                </a:solidFill>
                <a:latin typeface="Cambria" panose="02040503050406030204" pitchFamily="18" charset="0"/>
                <a:ea typeface="Cambria" panose="02040503050406030204" pitchFamily="18" charset="0"/>
                <a:cs typeface="Segoe UI" panose="020B0502040204020203" pitchFamily="34" charset="0"/>
              </a:endParaRPr>
            </a:p>
          </p:txBody>
        </p:sp>
      </p:grpSp>
      <p:pic>
        <p:nvPicPr>
          <p:cNvPr id="12" name="Picture 11">
            <a:extLst>
              <a:ext uri="{FF2B5EF4-FFF2-40B4-BE49-F238E27FC236}">
                <a16:creationId xmlns:a16="http://schemas.microsoft.com/office/drawing/2014/main" id="{D6F37630-E9CC-4E5C-9E50-876FD7DD4E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5353" y="6248400"/>
            <a:ext cx="896352" cy="411803"/>
          </a:xfrm>
          <a:prstGeom prst="rect">
            <a:avLst/>
          </a:prstGeom>
        </p:spPr>
      </p:pic>
    </p:spTree>
    <p:extLst>
      <p:ext uri="{BB962C8B-B14F-4D97-AF65-F5344CB8AC3E}">
        <p14:creationId xmlns:p14="http://schemas.microsoft.com/office/powerpoint/2010/main" val="220007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10313" y="152400"/>
            <a:ext cx="8923374" cy="752882"/>
          </a:xfrm>
          <a:prstGeom prst="rect">
            <a:avLst/>
          </a:prstGeom>
        </p:spPr>
      </p:pic>
      <p:sp>
        <p:nvSpPr>
          <p:cNvPr id="9" name="Rectangle 8"/>
          <p:cNvSpPr/>
          <p:nvPr/>
        </p:nvSpPr>
        <p:spPr>
          <a:xfrm>
            <a:off x="3205552" y="251842"/>
            <a:ext cx="2587568" cy="553998"/>
          </a:xfrm>
          <a:prstGeom prst="rect">
            <a:avLst/>
          </a:prstGeom>
        </p:spPr>
        <p:txBody>
          <a:bodyPr wrap="none">
            <a:spAutoFit/>
          </a:bodyPr>
          <a:lstStyle/>
          <a:p>
            <a:pPr algn="ctr" defTabSz="685800" eaLnBrk="1" fontAlgn="auto" hangingPunct="1">
              <a:spcBef>
                <a:spcPts val="0"/>
              </a:spcBef>
              <a:spcAft>
                <a:spcPts val="0"/>
              </a:spcAft>
              <a:defRPr/>
            </a:pPr>
            <a:r>
              <a:rPr lang="en-US" sz="30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Project Partners</a:t>
            </a:r>
          </a:p>
        </p:txBody>
      </p:sp>
      <p:pic>
        <p:nvPicPr>
          <p:cNvPr id="12" name="Picture 11">
            <a:extLst>
              <a:ext uri="{FF2B5EF4-FFF2-40B4-BE49-F238E27FC236}">
                <a16:creationId xmlns:a16="http://schemas.microsoft.com/office/drawing/2014/main" id="{D6F37630-E9CC-4E5C-9E50-876FD7DD4E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5353" y="6248400"/>
            <a:ext cx="896352" cy="411803"/>
          </a:xfrm>
          <a:prstGeom prst="rect">
            <a:avLst/>
          </a:prstGeom>
        </p:spPr>
      </p:pic>
      <p:sp>
        <p:nvSpPr>
          <p:cNvPr id="11" name="Rectangle 10">
            <a:extLst>
              <a:ext uri="{FF2B5EF4-FFF2-40B4-BE49-F238E27FC236}">
                <a16:creationId xmlns:a16="http://schemas.microsoft.com/office/drawing/2014/main" id="{71491370-CEF8-4C72-BB9D-934E79518516}"/>
              </a:ext>
            </a:extLst>
          </p:cNvPr>
          <p:cNvSpPr/>
          <p:nvPr/>
        </p:nvSpPr>
        <p:spPr>
          <a:xfrm>
            <a:off x="714604" y="1377214"/>
            <a:ext cx="7510621" cy="3725962"/>
          </a:xfrm>
          <a:prstGeom prst="rect">
            <a:avLst/>
          </a:prstGeom>
          <a:solidFill>
            <a:schemeClr val="bg2"/>
          </a:solidFill>
        </p:spPr>
        <p:txBody>
          <a:bodyPr wrap="square" lIns="83127" tIns="41564" rIns="83127" bIns="41564" anchor="t">
            <a:spAutoFit/>
          </a:bodyPr>
          <a:lstStyle/>
          <a:p>
            <a:pPr>
              <a:lnSpc>
                <a:spcPct val="150000"/>
              </a:lnSpc>
              <a:spcBef>
                <a:spcPts val="0"/>
              </a:spcBef>
              <a:spcAft>
                <a:spcPts val="1636"/>
              </a:spcAft>
            </a:pPr>
            <a:r>
              <a:rPr lang="en-US" sz="2000" b="1" u="sng" dirty="0">
                <a:latin typeface="Cambria"/>
                <a:ea typeface="Cambria" panose="02040503050406030204" pitchFamily="18" charset="0"/>
                <a:cs typeface="Segoe UI"/>
              </a:rPr>
              <a:t>What we need from you to participate:</a:t>
            </a:r>
          </a:p>
          <a:p>
            <a:pPr marL="259775" indent="-259775">
              <a:spcBef>
                <a:spcPts val="0"/>
              </a:spcBef>
              <a:spcAft>
                <a:spcPts val="1636"/>
              </a:spcAft>
              <a:buFont typeface="Arial" panose="020B0604020202020204" pitchFamily="34" charset="0"/>
              <a:buChar char="•"/>
            </a:pPr>
            <a:r>
              <a:rPr lang="en-US" sz="2000" dirty="0">
                <a:latin typeface="Cambria"/>
                <a:ea typeface="Cambria" panose="02040503050406030204" pitchFamily="18" charset="0"/>
                <a:cs typeface="Segoe UI"/>
              </a:rPr>
              <a:t>Work with us to assure a state-compliant bus for one or more periods between now and December 2023</a:t>
            </a:r>
          </a:p>
          <a:p>
            <a:pPr marL="259775" indent="-259775">
              <a:spcBef>
                <a:spcPts val="0"/>
              </a:spcBef>
              <a:spcAft>
                <a:spcPts val="1636"/>
              </a:spcAft>
              <a:buFont typeface="Arial" panose="020B0604020202020204" pitchFamily="34" charset="0"/>
              <a:buChar char="•"/>
            </a:pPr>
            <a:r>
              <a:rPr lang="en-US" sz="2000" dirty="0">
                <a:latin typeface="Cambria"/>
                <a:ea typeface="Cambria" panose="02040503050406030204" pitchFamily="18" charset="0"/>
                <a:cs typeface="Segoe UI"/>
              </a:rPr>
              <a:t>Coordinate with us on placement schedule and logistics</a:t>
            </a:r>
            <a:endParaRPr lang="en-US" sz="2000" dirty="0">
              <a:latin typeface="Cambria"/>
              <a:ea typeface="Cambria" panose="02040503050406030204" pitchFamily="18" charset="0"/>
              <a:cs typeface="Segoe UI" panose="020B0502040204020203" pitchFamily="34" charset="0"/>
            </a:endParaRPr>
          </a:p>
          <a:p>
            <a:pPr marL="259775" indent="-259775">
              <a:spcBef>
                <a:spcPts val="0"/>
              </a:spcBef>
              <a:spcAft>
                <a:spcPts val="1636"/>
              </a:spcAft>
              <a:buFont typeface="Arial" panose="020B0604020202020204" pitchFamily="34" charset="0"/>
              <a:buChar char="•"/>
            </a:pPr>
            <a:r>
              <a:rPr lang="en-US" sz="2000" dirty="0">
                <a:latin typeface="Cambria"/>
                <a:ea typeface="Cambria" panose="02040503050406030204" pitchFamily="18" charset="0"/>
                <a:cs typeface="Segoe UI"/>
              </a:rPr>
              <a:t>Participate in local events during the deployment(s)</a:t>
            </a:r>
          </a:p>
          <a:p>
            <a:pPr marL="259775" indent="-259775">
              <a:spcBef>
                <a:spcPts val="0"/>
              </a:spcBef>
              <a:spcAft>
                <a:spcPts val="1636"/>
              </a:spcAft>
              <a:buFont typeface="Arial" panose="020B0604020202020204" pitchFamily="34" charset="0"/>
              <a:buChar char="•"/>
            </a:pPr>
            <a:r>
              <a:rPr lang="en-US" sz="2000" dirty="0">
                <a:latin typeface="Cambria"/>
                <a:ea typeface="Cambria" panose="02040503050406030204" pitchFamily="18" charset="0"/>
                <a:cs typeface="Segoe UI"/>
              </a:rPr>
              <a:t>Enable us to collect/share basic operational data from deployments</a:t>
            </a:r>
          </a:p>
          <a:p>
            <a:pPr marL="259775" indent="-259775">
              <a:spcBef>
                <a:spcPts val="0"/>
              </a:spcBef>
              <a:spcAft>
                <a:spcPts val="1636"/>
              </a:spcAft>
              <a:buFont typeface="Arial" panose="020B0604020202020204" pitchFamily="34" charset="0"/>
              <a:buChar char="•"/>
            </a:pPr>
            <a:r>
              <a:rPr lang="en-US" sz="2000" dirty="0">
                <a:latin typeface="Cambria"/>
                <a:ea typeface="Cambria" panose="02040503050406030204" pitchFamily="18" charset="0"/>
                <a:cs typeface="Segoe UI"/>
              </a:rPr>
              <a:t>Work with us to document cost-share</a:t>
            </a:r>
            <a:endParaRPr lang="en-US" sz="2000" dirty="0">
              <a:latin typeface="Cambria" panose="02040503050406030204" pitchFamily="18" charset="0"/>
              <a:ea typeface="Cambria" panose="02040503050406030204" pitchFamily="18" charset="0"/>
              <a:cs typeface="Segoe UI" panose="020B0502040204020203" pitchFamily="34" charset="0"/>
            </a:endParaRPr>
          </a:p>
        </p:txBody>
      </p:sp>
    </p:spTree>
    <p:extLst>
      <p:ext uri="{BB962C8B-B14F-4D97-AF65-F5344CB8AC3E}">
        <p14:creationId xmlns:p14="http://schemas.microsoft.com/office/powerpoint/2010/main" val="57483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10313" y="56744"/>
            <a:ext cx="8923374" cy="752882"/>
          </a:xfrm>
          <a:prstGeom prst="rect">
            <a:avLst/>
          </a:prstGeom>
        </p:spPr>
      </p:pic>
      <p:sp>
        <p:nvSpPr>
          <p:cNvPr id="9" name="Rectangle 8"/>
          <p:cNvSpPr/>
          <p:nvPr/>
        </p:nvSpPr>
        <p:spPr>
          <a:xfrm>
            <a:off x="3125129" y="156186"/>
            <a:ext cx="2893741" cy="553998"/>
          </a:xfrm>
          <a:prstGeom prst="rect">
            <a:avLst/>
          </a:prstGeom>
        </p:spPr>
        <p:txBody>
          <a:bodyPr wrap="none">
            <a:spAutoFit/>
          </a:bodyPr>
          <a:lstStyle/>
          <a:p>
            <a:pPr algn="ctr" defTabSz="685800" eaLnBrk="1" fontAlgn="auto" hangingPunct="1">
              <a:spcBef>
                <a:spcPts val="0"/>
              </a:spcBef>
              <a:spcAft>
                <a:spcPts val="0"/>
              </a:spcAft>
              <a:defRPr/>
            </a:pPr>
            <a:r>
              <a:rPr lang="en-US" sz="30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Current Initiatives</a:t>
            </a:r>
          </a:p>
        </p:txBody>
      </p:sp>
      <mc:AlternateContent xmlns:mc="http://schemas.openxmlformats.org/markup-compatibility/2006" xmlns:p14="http://schemas.microsoft.com/office/powerpoint/2010/main">
        <mc:Choice Requires="p14">
          <p:contentPart p14:bwMode="auto" r:id="rId5">
            <p14:nvContentPartPr>
              <p14:cNvPr id="11" name="Ink 10"/>
              <p14:cNvContentPartPr/>
              <p14:nvPr/>
            </p14:nvContentPartPr>
            <p14:xfrm>
              <a:off x="-622520" y="974459"/>
              <a:ext cx="270" cy="270"/>
            </p14:xfrm>
          </p:contentPart>
        </mc:Choice>
        <mc:Fallback xmlns="">
          <p:pic>
            <p:nvPicPr>
              <p:cNvPr id="11" name="Ink 10"/>
              <p:cNvPicPr/>
              <p:nvPr/>
            </p:nvPicPr>
            <p:blipFill>
              <a:blip r:embed="rId6"/>
              <a:stretch>
                <a:fillRect/>
              </a:stretch>
            </p:blipFill>
            <p:spPr>
              <a:xfrm>
                <a:off x="-629270" y="967709"/>
                <a:ext cx="13500" cy="13500"/>
              </a:xfrm>
              <a:prstGeom prst="rect">
                <a:avLst/>
              </a:prstGeom>
            </p:spPr>
          </p:pic>
        </mc:Fallback>
      </mc:AlternateContent>
      <p:sp>
        <p:nvSpPr>
          <p:cNvPr id="21" name="TextBox 20"/>
          <p:cNvSpPr txBox="1"/>
          <p:nvPr/>
        </p:nvSpPr>
        <p:spPr>
          <a:xfrm>
            <a:off x="2362200" y="1233920"/>
            <a:ext cx="4215866" cy="553998"/>
          </a:xfrm>
          <a:prstGeom prst="rect">
            <a:avLst/>
          </a:prstGeom>
          <a:noFill/>
        </p:spPr>
        <p:txBody>
          <a:bodyPr wrap="square" rtlCol="0">
            <a:spAutoFit/>
          </a:bodyPr>
          <a:lstStyle/>
          <a:p>
            <a:pPr algn="ctr" defTabSz="685800" eaLnBrk="1" fontAlgn="auto" hangingPunct="1">
              <a:spcBef>
                <a:spcPts val="0"/>
              </a:spcBef>
              <a:spcAft>
                <a:spcPts val="0"/>
              </a:spcAft>
            </a:pPr>
            <a:r>
              <a:rPr lang="en-US" sz="21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 </a:t>
            </a:r>
            <a:r>
              <a:rPr lang="en-US" sz="30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Driving PA Forward</a:t>
            </a:r>
            <a:endParaRPr lang="en-US" sz="3000" dirty="0">
              <a:solidFill>
                <a:prstClr val="black"/>
              </a:solidFill>
              <a:latin typeface="Calibri" panose="020F0502020204030204"/>
            </a:endParaRPr>
          </a:p>
        </p:txBody>
      </p:sp>
      <p:pic>
        <p:nvPicPr>
          <p:cNvPr id="12" name="Picture 11">
            <a:extLst>
              <a:ext uri="{FF2B5EF4-FFF2-40B4-BE49-F238E27FC236}">
                <a16:creationId xmlns:a16="http://schemas.microsoft.com/office/drawing/2014/main" id="{63ED2AFD-FE90-4A0C-B26D-5C03DD81C39A}"/>
              </a:ext>
            </a:extLst>
          </p:cNvPr>
          <p:cNvPicPr/>
          <p:nvPr/>
        </p:nvPicPr>
        <p:blipFill rotWithShape="1">
          <a:blip r:embed="rId7"/>
          <a:srcRect l="11859" t="13106" r="13302" b="10541"/>
          <a:stretch/>
        </p:blipFill>
        <p:spPr bwMode="auto">
          <a:xfrm>
            <a:off x="941283" y="2046397"/>
            <a:ext cx="6870221" cy="3023686"/>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65502ED0-3C25-4AC7-A422-91D7A3E8F0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11504" y="5458064"/>
            <a:ext cx="896352" cy="411803"/>
          </a:xfrm>
          <a:prstGeom prst="rect">
            <a:avLst/>
          </a:prstGeom>
        </p:spPr>
      </p:pic>
    </p:spTree>
    <p:extLst>
      <p:ext uri="{BB962C8B-B14F-4D97-AF65-F5344CB8AC3E}">
        <p14:creationId xmlns:p14="http://schemas.microsoft.com/office/powerpoint/2010/main" val="136449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7423" y="1308898"/>
            <a:ext cx="7543800" cy="501941"/>
          </a:xfrm>
        </p:spPr>
        <p:txBody>
          <a:bodyPr>
            <a:normAutofit/>
          </a:bodyPr>
          <a:lstStyle/>
          <a:p>
            <a:pPr algn="l"/>
            <a:r>
              <a:rPr lang="en-US" sz="3000" b="1" dirty="0"/>
              <a:t>Anti-Trust Statement</a:t>
            </a:r>
          </a:p>
        </p:txBody>
      </p:sp>
      <p:pic>
        <p:nvPicPr>
          <p:cNvPr id="4" name="Picture 3"/>
          <p:cNvPicPr>
            <a:picLocks noChangeAspect="1"/>
          </p:cNvPicPr>
          <p:nvPr/>
        </p:nvPicPr>
        <p:blipFill>
          <a:blip r:embed="rId2"/>
          <a:stretch>
            <a:fillRect/>
          </a:stretch>
        </p:blipFill>
        <p:spPr>
          <a:xfrm>
            <a:off x="6342017" y="1187993"/>
            <a:ext cx="2321019" cy="743752"/>
          </a:xfrm>
          <a:prstGeom prst="rect">
            <a:avLst/>
          </a:prstGeom>
        </p:spPr>
      </p:pic>
      <p:sp>
        <p:nvSpPr>
          <p:cNvPr id="5" name="TextBox 4"/>
          <p:cNvSpPr txBox="1"/>
          <p:nvPr/>
        </p:nvSpPr>
        <p:spPr>
          <a:xfrm>
            <a:off x="607423" y="2189662"/>
            <a:ext cx="7922623" cy="3167534"/>
          </a:xfrm>
          <a:prstGeom prst="rect">
            <a:avLst/>
          </a:prstGeom>
          <a:noFill/>
        </p:spPr>
        <p:txBody>
          <a:bodyPr wrap="square" rtlCol="0">
            <a:spAutoFit/>
          </a:bodyPr>
          <a:lstStyle/>
          <a:p>
            <a:pPr>
              <a:spcAft>
                <a:spcPts val="450"/>
              </a:spcAft>
            </a:pPr>
            <a:r>
              <a:rPr lang="en-US" sz="1650" dirty="0">
                <a:solidFill>
                  <a:srgbClr val="3C3C3C"/>
                </a:solidFill>
              </a:rPr>
              <a:t>PSBA activities and discussions shall be avoided which might be construed to: </a:t>
            </a:r>
          </a:p>
          <a:p>
            <a:pPr marL="728663" lvl="1" indent="-385763">
              <a:spcAft>
                <a:spcPts val="450"/>
              </a:spcAft>
              <a:buFont typeface="+mj-lt"/>
              <a:buAutoNum type="arabicParenR"/>
            </a:pPr>
            <a:r>
              <a:rPr lang="en-US" sz="1650" dirty="0">
                <a:solidFill>
                  <a:srgbClr val="3C3C3C"/>
                </a:solidFill>
              </a:rPr>
              <a:t>raise, lower, stabilize or otherwise be determinative of prices; </a:t>
            </a:r>
          </a:p>
          <a:p>
            <a:pPr marL="728663" lvl="1" indent="-385763">
              <a:spcAft>
                <a:spcPts val="450"/>
              </a:spcAft>
              <a:buFont typeface="+mj-lt"/>
              <a:buAutoNum type="arabicParenR"/>
            </a:pPr>
            <a:r>
              <a:rPr lang="en-US" sz="1650" dirty="0">
                <a:solidFill>
                  <a:srgbClr val="3C3C3C"/>
                </a:solidFill>
              </a:rPr>
              <a:t>regulate production or output; </a:t>
            </a:r>
          </a:p>
          <a:p>
            <a:pPr marL="728663" lvl="1" indent="-385763">
              <a:spcAft>
                <a:spcPts val="450"/>
              </a:spcAft>
              <a:buFont typeface="+mj-lt"/>
              <a:buAutoNum type="arabicParenR"/>
            </a:pPr>
            <a:r>
              <a:rPr lang="en-US" sz="1650" dirty="0">
                <a:solidFill>
                  <a:srgbClr val="3C3C3C"/>
                </a:solidFill>
              </a:rPr>
              <a:t>allocate customers or markets; </a:t>
            </a:r>
          </a:p>
          <a:p>
            <a:pPr marL="728663" lvl="1" indent="-385763">
              <a:spcAft>
                <a:spcPts val="450"/>
              </a:spcAft>
              <a:buFont typeface="+mj-lt"/>
              <a:buAutoNum type="arabicParenR"/>
            </a:pPr>
            <a:r>
              <a:rPr lang="en-US" sz="1650" dirty="0">
                <a:solidFill>
                  <a:srgbClr val="3C3C3C"/>
                </a:solidFill>
              </a:rPr>
              <a:t>encourage boycotts or refusals to deal; </a:t>
            </a:r>
          </a:p>
          <a:p>
            <a:pPr marL="728663" lvl="1" indent="-385763">
              <a:spcAft>
                <a:spcPts val="450"/>
              </a:spcAft>
              <a:buFont typeface="+mj-lt"/>
              <a:buAutoNum type="arabicParenR"/>
            </a:pPr>
            <a:r>
              <a:rPr lang="en-US" sz="1650" dirty="0">
                <a:solidFill>
                  <a:srgbClr val="3C3C3C"/>
                </a:solidFill>
              </a:rPr>
              <a:t>foster unfair trade practices; </a:t>
            </a:r>
          </a:p>
          <a:p>
            <a:pPr marL="728663" lvl="1" indent="-385763">
              <a:spcAft>
                <a:spcPts val="450"/>
              </a:spcAft>
              <a:buFont typeface="+mj-lt"/>
              <a:buAutoNum type="arabicParenR"/>
            </a:pPr>
            <a:r>
              <a:rPr lang="en-US" sz="1650" dirty="0">
                <a:solidFill>
                  <a:srgbClr val="3C3C3C"/>
                </a:solidFill>
              </a:rPr>
              <a:t>assist in monopolization; or </a:t>
            </a:r>
          </a:p>
          <a:p>
            <a:pPr marL="728663" lvl="1" indent="-385763">
              <a:spcAft>
                <a:spcPts val="450"/>
              </a:spcAft>
              <a:buFont typeface="+mj-lt"/>
              <a:buAutoNum type="arabicParenR"/>
            </a:pPr>
            <a:r>
              <a:rPr lang="en-US" sz="1650" dirty="0">
                <a:solidFill>
                  <a:srgbClr val="3C3C3C"/>
                </a:solidFill>
              </a:rPr>
              <a:t>in any way violate federal or state antitrust law. </a:t>
            </a:r>
          </a:p>
          <a:p>
            <a:pPr marR="36983"/>
            <a:r>
              <a:rPr lang="en-US" sz="1650" dirty="0"/>
              <a:t>Even informal settings at PSBA -sponsored events, members should not discuss any matters that might be construed as touching upon any of these issues</a:t>
            </a:r>
            <a:r>
              <a:rPr lang="en-US" sz="1800" dirty="0"/>
              <a:t>.</a:t>
            </a:r>
          </a:p>
        </p:txBody>
      </p:sp>
      <p:pic>
        <p:nvPicPr>
          <p:cNvPr id="6" name="Picture 5">
            <a:extLst>
              <a:ext uri="{FF2B5EF4-FFF2-40B4-BE49-F238E27FC236}">
                <a16:creationId xmlns:a16="http://schemas.microsoft.com/office/drawing/2014/main" id="{77FF1E50-9D84-4932-A580-170AAE1DC3CD}"/>
              </a:ext>
            </a:extLst>
          </p:cNvPr>
          <p:cNvPicPr>
            <a:picLocks noChangeAspect="1"/>
          </p:cNvPicPr>
          <p:nvPr/>
        </p:nvPicPr>
        <p:blipFill>
          <a:blip r:embed="rId3"/>
          <a:stretch>
            <a:fillRect/>
          </a:stretch>
        </p:blipFill>
        <p:spPr>
          <a:xfrm>
            <a:off x="-15562" y="22873"/>
            <a:ext cx="9235762" cy="995120"/>
          </a:xfrm>
          <a:prstGeom prst="rect">
            <a:avLst/>
          </a:prstGeom>
        </p:spPr>
      </p:pic>
      <p:pic>
        <p:nvPicPr>
          <p:cNvPr id="3" name="Picture 2">
            <a:extLst>
              <a:ext uri="{FF2B5EF4-FFF2-40B4-BE49-F238E27FC236}">
                <a16:creationId xmlns:a16="http://schemas.microsoft.com/office/drawing/2014/main" id="{7D970AF4-662B-45EA-B450-3495EC6DAC52}"/>
              </a:ext>
            </a:extLst>
          </p:cNvPr>
          <p:cNvPicPr>
            <a:picLocks noChangeAspect="1"/>
          </p:cNvPicPr>
          <p:nvPr/>
        </p:nvPicPr>
        <p:blipFill>
          <a:blip r:embed="rId4"/>
          <a:stretch>
            <a:fillRect/>
          </a:stretch>
        </p:blipFill>
        <p:spPr>
          <a:xfrm>
            <a:off x="4038600" y="58550"/>
            <a:ext cx="851464" cy="837730"/>
          </a:xfrm>
          <a:prstGeom prst="rect">
            <a:avLst/>
          </a:prstGeom>
        </p:spPr>
      </p:pic>
    </p:spTree>
    <p:extLst>
      <p:ext uri="{BB962C8B-B14F-4D97-AF65-F5344CB8AC3E}">
        <p14:creationId xmlns:p14="http://schemas.microsoft.com/office/powerpoint/2010/main" val="302563667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Ink 10"/>
              <p14:cNvContentPartPr/>
              <p14:nvPr/>
            </p14:nvContentPartPr>
            <p14:xfrm>
              <a:off x="-622520" y="974459"/>
              <a:ext cx="270" cy="270"/>
            </p14:xfrm>
          </p:contentPart>
        </mc:Choice>
        <mc:Fallback xmlns="">
          <p:pic>
            <p:nvPicPr>
              <p:cNvPr id="11" name="Ink 10"/>
              <p:cNvPicPr/>
              <p:nvPr/>
            </p:nvPicPr>
            <p:blipFill>
              <a:blip r:embed="rId5"/>
              <a:stretch>
                <a:fillRect/>
              </a:stretch>
            </p:blipFill>
            <p:spPr>
              <a:xfrm>
                <a:off x="-629270" y="967709"/>
                <a:ext cx="13500" cy="13500"/>
              </a:xfrm>
              <a:prstGeom prst="rect">
                <a:avLst/>
              </a:prstGeom>
            </p:spPr>
          </p:pic>
        </mc:Fallback>
      </mc:AlternateContent>
      <p:grpSp>
        <p:nvGrpSpPr>
          <p:cNvPr id="2" name="Group 1">
            <a:extLst>
              <a:ext uri="{FF2B5EF4-FFF2-40B4-BE49-F238E27FC236}">
                <a16:creationId xmlns:a16="http://schemas.microsoft.com/office/drawing/2014/main" id="{AAD8932A-4F5F-42E3-8980-0FFB58A7692B}"/>
              </a:ext>
            </a:extLst>
          </p:cNvPr>
          <p:cNvGrpSpPr/>
          <p:nvPr/>
        </p:nvGrpSpPr>
        <p:grpSpPr>
          <a:xfrm>
            <a:off x="110313" y="71210"/>
            <a:ext cx="8923374" cy="752882"/>
            <a:chOff x="127591" y="913071"/>
            <a:chExt cx="8923374" cy="752882"/>
          </a:xfrm>
        </p:grpSpPr>
        <p:pic>
          <p:nvPicPr>
            <p:cNvPr id="8" name="Picture 7"/>
            <p:cNvPicPr>
              <a:picLocks noChangeAspect="1"/>
            </p:cNvPicPr>
            <p:nvPr/>
          </p:nvPicPr>
          <p:blipFill>
            <a:blip r:embed="rId6"/>
            <a:stretch>
              <a:fillRect/>
            </a:stretch>
          </p:blipFill>
          <p:spPr>
            <a:xfrm>
              <a:off x="127591" y="913071"/>
              <a:ext cx="8923374" cy="752882"/>
            </a:xfrm>
            <a:prstGeom prst="rect">
              <a:avLst/>
            </a:prstGeom>
          </p:spPr>
        </p:pic>
        <p:sp>
          <p:nvSpPr>
            <p:cNvPr id="21" name="TextBox 20"/>
            <p:cNvSpPr txBox="1"/>
            <p:nvPr/>
          </p:nvSpPr>
          <p:spPr>
            <a:xfrm>
              <a:off x="2286000" y="1012513"/>
              <a:ext cx="4215866" cy="553998"/>
            </a:xfrm>
            <a:prstGeom prst="rect">
              <a:avLst/>
            </a:prstGeom>
            <a:noFill/>
          </p:spPr>
          <p:txBody>
            <a:bodyPr wrap="square" rtlCol="0">
              <a:spAutoFit/>
            </a:bodyPr>
            <a:lstStyle/>
            <a:p>
              <a:pPr algn="ctr" defTabSz="685800" eaLnBrk="1" fontAlgn="auto" hangingPunct="1">
                <a:spcBef>
                  <a:spcPts val="0"/>
                </a:spcBef>
                <a:spcAft>
                  <a:spcPts val="0"/>
                </a:spcAft>
              </a:pPr>
              <a:r>
                <a:rPr lang="en-US" sz="21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 </a:t>
              </a:r>
              <a:r>
                <a:rPr lang="en-US" sz="30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Driving PA Forward</a:t>
              </a:r>
              <a:endParaRPr lang="en-US" sz="3000" dirty="0">
                <a:solidFill>
                  <a:prstClr val="black"/>
                </a:solidFill>
                <a:latin typeface="Calibri" panose="020F0502020204030204"/>
              </a:endParaRPr>
            </a:p>
          </p:txBody>
        </p:sp>
      </p:grpSp>
      <p:pic>
        <p:nvPicPr>
          <p:cNvPr id="13" name="Picture 12">
            <a:extLst>
              <a:ext uri="{FF2B5EF4-FFF2-40B4-BE49-F238E27FC236}">
                <a16:creationId xmlns:a16="http://schemas.microsoft.com/office/drawing/2014/main" id="{65502ED0-3C25-4AC7-A422-91D7A3E8F0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2400" y="5981117"/>
            <a:ext cx="896352" cy="411803"/>
          </a:xfrm>
          <a:prstGeom prst="rect">
            <a:avLst/>
          </a:prstGeom>
        </p:spPr>
      </p:pic>
      <p:pic>
        <p:nvPicPr>
          <p:cNvPr id="4" name="Picture 3">
            <a:extLst>
              <a:ext uri="{FF2B5EF4-FFF2-40B4-BE49-F238E27FC236}">
                <a16:creationId xmlns:a16="http://schemas.microsoft.com/office/drawing/2014/main" id="{28205ED6-3E30-4C5B-BD62-61FF7DEE2B6A}"/>
              </a:ext>
            </a:extLst>
          </p:cNvPr>
          <p:cNvPicPr>
            <a:picLocks noChangeAspect="1"/>
          </p:cNvPicPr>
          <p:nvPr/>
        </p:nvPicPr>
        <p:blipFill>
          <a:blip r:embed="rId8">
            <a:lum contrast="20000"/>
          </a:blip>
          <a:stretch>
            <a:fillRect/>
          </a:stretch>
        </p:blipFill>
        <p:spPr>
          <a:xfrm>
            <a:off x="1710374" y="876883"/>
            <a:ext cx="5332562" cy="5104234"/>
          </a:xfrm>
          <a:prstGeom prst="rect">
            <a:avLst/>
          </a:prstGeom>
        </p:spPr>
      </p:pic>
    </p:spTree>
    <p:extLst>
      <p:ext uri="{BB962C8B-B14F-4D97-AF65-F5344CB8AC3E}">
        <p14:creationId xmlns:p14="http://schemas.microsoft.com/office/powerpoint/2010/main" val="340046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Ink 10"/>
              <p14:cNvContentPartPr/>
              <p14:nvPr/>
            </p14:nvContentPartPr>
            <p14:xfrm>
              <a:off x="-622520" y="974459"/>
              <a:ext cx="270" cy="270"/>
            </p14:xfrm>
          </p:contentPart>
        </mc:Choice>
        <mc:Fallback xmlns="">
          <p:pic>
            <p:nvPicPr>
              <p:cNvPr id="11" name="Ink 10"/>
              <p:cNvPicPr/>
              <p:nvPr/>
            </p:nvPicPr>
            <p:blipFill>
              <a:blip r:embed="rId5"/>
              <a:stretch>
                <a:fillRect/>
              </a:stretch>
            </p:blipFill>
            <p:spPr>
              <a:xfrm>
                <a:off x="-629270" y="967709"/>
                <a:ext cx="13500" cy="13500"/>
              </a:xfrm>
              <a:prstGeom prst="rect">
                <a:avLst/>
              </a:prstGeom>
            </p:spPr>
          </p:pic>
        </mc:Fallback>
      </mc:AlternateContent>
      <p:grpSp>
        <p:nvGrpSpPr>
          <p:cNvPr id="2" name="Group 1">
            <a:extLst>
              <a:ext uri="{FF2B5EF4-FFF2-40B4-BE49-F238E27FC236}">
                <a16:creationId xmlns:a16="http://schemas.microsoft.com/office/drawing/2014/main" id="{AAD8932A-4F5F-42E3-8980-0FFB58A7692B}"/>
              </a:ext>
            </a:extLst>
          </p:cNvPr>
          <p:cNvGrpSpPr/>
          <p:nvPr/>
        </p:nvGrpSpPr>
        <p:grpSpPr>
          <a:xfrm>
            <a:off x="110313" y="71210"/>
            <a:ext cx="8923374" cy="752882"/>
            <a:chOff x="127591" y="913071"/>
            <a:chExt cx="8923374" cy="752882"/>
          </a:xfrm>
        </p:grpSpPr>
        <p:pic>
          <p:nvPicPr>
            <p:cNvPr id="8" name="Picture 7"/>
            <p:cNvPicPr>
              <a:picLocks noChangeAspect="1"/>
            </p:cNvPicPr>
            <p:nvPr/>
          </p:nvPicPr>
          <p:blipFill>
            <a:blip r:embed="rId6"/>
            <a:stretch>
              <a:fillRect/>
            </a:stretch>
          </p:blipFill>
          <p:spPr>
            <a:xfrm>
              <a:off x="127591" y="913071"/>
              <a:ext cx="8923374" cy="752882"/>
            </a:xfrm>
            <a:prstGeom prst="rect">
              <a:avLst/>
            </a:prstGeom>
          </p:spPr>
        </p:pic>
        <p:sp>
          <p:nvSpPr>
            <p:cNvPr id="21" name="TextBox 20"/>
            <p:cNvSpPr txBox="1"/>
            <p:nvPr/>
          </p:nvSpPr>
          <p:spPr>
            <a:xfrm>
              <a:off x="2286000" y="1012513"/>
              <a:ext cx="4215866" cy="553998"/>
            </a:xfrm>
            <a:prstGeom prst="rect">
              <a:avLst/>
            </a:prstGeom>
            <a:noFill/>
          </p:spPr>
          <p:txBody>
            <a:bodyPr wrap="square" rtlCol="0">
              <a:spAutoFit/>
            </a:bodyPr>
            <a:lstStyle/>
            <a:p>
              <a:pPr algn="ctr" defTabSz="685800" eaLnBrk="1" fontAlgn="auto" hangingPunct="1">
                <a:spcBef>
                  <a:spcPts val="0"/>
                </a:spcBef>
                <a:spcAft>
                  <a:spcPts val="0"/>
                </a:spcAft>
              </a:pPr>
              <a:r>
                <a:rPr lang="en-US" sz="21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 </a:t>
              </a:r>
              <a:r>
                <a:rPr lang="en-US" sz="30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Driving PA Forward</a:t>
              </a:r>
              <a:endParaRPr lang="en-US" sz="3000" dirty="0">
                <a:solidFill>
                  <a:prstClr val="black"/>
                </a:solidFill>
                <a:latin typeface="Calibri" panose="020F0502020204030204"/>
              </a:endParaRPr>
            </a:p>
          </p:txBody>
        </p:sp>
      </p:grpSp>
      <p:pic>
        <p:nvPicPr>
          <p:cNvPr id="13" name="Picture 12">
            <a:extLst>
              <a:ext uri="{FF2B5EF4-FFF2-40B4-BE49-F238E27FC236}">
                <a16:creationId xmlns:a16="http://schemas.microsoft.com/office/drawing/2014/main" id="{65502ED0-3C25-4AC7-A422-91D7A3E8F0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6157386"/>
            <a:ext cx="896352" cy="411803"/>
          </a:xfrm>
          <a:prstGeom prst="rect">
            <a:avLst/>
          </a:prstGeom>
        </p:spPr>
      </p:pic>
      <p:sp>
        <p:nvSpPr>
          <p:cNvPr id="3" name="TextBox 2">
            <a:extLst>
              <a:ext uri="{FF2B5EF4-FFF2-40B4-BE49-F238E27FC236}">
                <a16:creationId xmlns:a16="http://schemas.microsoft.com/office/drawing/2014/main" id="{17212155-E8F2-45EC-8E61-A2474839C2DD}"/>
              </a:ext>
            </a:extLst>
          </p:cNvPr>
          <p:cNvSpPr txBox="1"/>
          <p:nvPr/>
        </p:nvSpPr>
        <p:spPr>
          <a:xfrm>
            <a:off x="1981201" y="3048000"/>
            <a:ext cx="5328365" cy="584775"/>
          </a:xfrm>
          <a:prstGeom prst="rect">
            <a:avLst/>
          </a:prstGeom>
          <a:solidFill>
            <a:schemeClr val="bg1"/>
          </a:solidFill>
        </p:spPr>
        <p:txBody>
          <a:bodyPr wrap="square" rtlCol="0">
            <a:spAutoFit/>
          </a:bodyPr>
          <a:lstStyle/>
          <a:p>
            <a:r>
              <a:rPr lang="en-US" i="1" dirty="0"/>
              <a:t>2020</a:t>
            </a:r>
            <a:r>
              <a:rPr lang="en-US" dirty="0"/>
              <a:t> $3mm available</a:t>
            </a:r>
          </a:p>
        </p:txBody>
      </p:sp>
      <p:pic>
        <p:nvPicPr>
          <p:cNvPr id="5" name="Picture 4">
            <a:extLst>
              <a:ext uri="{FF2B5EF4-FFF2-40B4-BE49-F238E27FC236}">
                <a16:creationId xmlns:a16="http://schemas.microsoft.com/office/drawing/2014/main" id="{E384428B-14D5-488C-968A-80468D72DC48}"/>
              </a:ext>
            </a:extLst>
          </p:cNvPr>
          <p:cNvPicPr>
            <a:picLocks noChangeAspect="1"/>
          </p:cNvPicPr>
          <p:nvPr/>
        </p:nvPicPr>
        <p:blipFill rotWithShape="1">
          <a:blip r:embed="rId8"/>
          <a:srcRect b="76895"/>
          <a:stretch/>
        </p:blipFill>
        <p:spPr>
          <a:xfrm>
            <a:off x="1981200" y="1295400"/>
            <a:ext cx="5328366" cy="1178987"/>
          </a:xfrm>
          <a:prstGeom prst="rect">
            <a:avLst/>
          </a:prstGeom>
        </p:spPr>
      </p:pic>
    </p:spTree>
    <p:extLst>
      <p:ext uri="{BB962C8B-B14F-4D97-AF65-F5344CB8AC3E}">
        <p14:creationId xmlns:p14="http://schemas.microsoft.com/office/powerpoint/2010/main" val="319093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Ink 10"/>
              <p14:cNvContentPartPr/>
              <p14:nvPr/>
            </p14:nvContentPartPr>
            <p14:xfrm>
              <a:off x="-622520" y="974459"/>
              <a:ext cx="270" cy="270"/>
            </p14:xfrm>
          </p:contentPart>
        </mc:Choice>
        <mc:Fallback xmlns="">
          <p:pic>
            <p:nvPicPr>
              <p:cNvPr id="11" name="Ink 10"/>
              <p:cNvPicPr/>
              <p:nvPr/>
            </p:nvPicPr>
            <p:blipFill>
              <a:blip r:embed="rId5"/>
              <a:stretch>
                <a:fillRect/>
              </a:stretch>
            </p:blipFill>
            <p:spPr>
              <a:xfrm>
                <a:off x="-629270" y="967709"/>
                <a:ext cx="13500" cy="13500"/>
              </a:xfrm>
              <a:prstGeom prst="rect">
                <a:avLst/>
              </a:prstGeom>
            </p:spPr>
          </p:pic>
        </mc:Fallback>
      </mc:AlternateContent>
      <p:grpSp>
        <p:nvGrpSpPr>
          <p:cNvPr id="2" name="Group 1">
            <a:extLst>
              <a:ext uri="{FF2B5EF4-FFF2-40B4-BE49-F238E27FC236}">
                <a16:creationId xmlns:a16="http://schemas.microsoft.com/office/drawing/2014/main" id="{AAD8932A-4F5F-42E3-8980-0FFB58A7692B}"/>
              </a:ext>
            </a:extLst>
          </p:cNvPr>
          <p:cNvGrpSpPr/>
          <p:nvPr/>
        </p:nvGrpSpPr>
        <p:grpSpPr>
          <a:xfrm>
            <a:off x="110313" y="71210"/>
            <a:ext cx="8923374" cy="752882"/>
            <a:chOff x="127591" y="913071"/>
            <a:chExt cx="8923374" cy="752882"/>
          </a:xfrm>
        </p:grpSpPr>
        <p:pic>
          <p:nvPicPr>
            <p:cNvPr id="8" name="Picture 7"/>
            <p:cNvPicPr>
              <a:picLocks noChangeAspect="1"/>
            </p:cNvPicPr>
            <p:nvPr/>
          </p:nvPicPr>
          <p:blipFill>
            <a:blip r:embed="rId6"/>
            <a:stretch>
              <a:fillRect/>
            </a:stretch>
          </p:blipFill>
          <p:spPr>
            <a:xfrm>
              <a:off x="127591" y="913071"/>
              <a:ext cx="8923374" cy="752882"/>
            </a:xfrm>
            <a:prstGeom prst="rect">
              <a:avLst/>
            </a:prstGeom>
          </p:spPr>
        </p:pic>
        <p:sp>
          <p:nvSpPr>
            <p:cNvPr id="21" name="TextBox 20"/>
            <p:cNvSpPr txBox="1"/>
            <p:nvPr/>
          </p:nvSpPr>
          <p:spPr>
            <a:xfrm>
              <a:off x="2286000" y="1012513"/>
              <a:ext cx="4215866" cy="553998"/>
            </a:xfrm>
            <a:prstGeom prst="rect">
              <a:avLst/>
            </a:prstGeom>
            <a:noFill/>
          </p:spPr>
          <p:txBody>
            <a:bodyPr wrap="square" rtlCol="0">
              <a:spAutoFit/>
            </a:bodyPr>
            <a:lstStyle/>
            <a:p>
              <a:pPr algn="ctr" defTabSz="685800" eaLnBrk="1" fontAlgn="auto" hangingPunct="1">
                <a:spcBef>
                  <a:spcPts val="0"/>
                </a:spcBef>
                <a:spcAft>
                  <a:spcPts val="0"/>
                </a:spcAft>
              </a:pPr>
              <a:r>
                <a:rPr lang="en-US" sz="21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 </a:t>
              </a:r>
              <a:r>
                <a:rPr lang="en-US" sz="30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Driving PA Forward</a:t>
              </a:r>
              <a:endParaRPr lang="en-US" sz="3000" dirty="0">
                <a:solidFill>
                  <a:prstClr val="black"/>
                </a:solidFill>
                <a:latin typeface="Calibri" panose="020F0502020204030204"/>
              </a:endParaRPr>
            </a:p>
          </p:txBody>
        </p:sp>
      </p:grpSp>
      <p:pic>
        <p:nvPicPr>
          <p:cNvPr id="13" name="Picture 12">
            <a:extLst>
              <a:ext uri="{FF2B5EF4-FFF2-40B4-BE49-F238E27FC236}">
                <a16:creationId xmlns:a16="http://schemas.microsoft.com/office/drawing/2014/main" id="{65502ED0-3C25-4AC7-A422-91D7A3E8F0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6157386"/>
            <a:ext cx="896352" cy="411803"/>
          </a:xfrm>
          <a:prstGeom prst="rect">
            <a:avLst/>
          </a:prstGeom>
        </p:spPr>
      </p:pic>
      <p:grpSp>
        <p:nvGrpSpPr>
          <p:cNvPr id="12" name="Group 11">
            <a:extLst>
              <a:ext uri="{FF2B5EF4-FFF2-40B4-BE49-F238E27FC236}">
                <a16:creationId xmlns:a16="http://schemas.microsoft.com/office/drawing/2014/main" id="{E7979C42-9116-4388-8986-34FF56E6B409}"/>
              </a:ext>
            </a:extLst>
          </p:cNvPr>
          <p:cNvGrpSpPr/>
          <p:nvPr/>
        </p:nvGrpSpPr>
        <p:grpSpPr>
          <a:xfrm>
            <a:off x="1303859" y="1066800"/>
            <a:ext cx="6536281" cy="3216541"/>
            <a:chOff x="1621766" y="715992"/>
            <a:chExt cx="5909761" cy="2542545"/>
          </a:xfrm>
        </p:grpSpPr>
        <p:pic>
          <p:nvPicPr>
            <p:cNvPr id="5" name="Picture 4">
              <a:extLst>
                <a:ext uri="{FF2B5EF4-FFF2-40B4-BE49-F238E27FC236}">
                  <a16:creationId xmlns:a16="http://schemas.microsoft.com/office/drawing/2014/main" id="{35B65060-60F4-4EEB-B012-512F6823317B}"/>
                </a:ext>
              </a:extLst>
            </p:cNvPr>
            <p:cNvPicPr>
              <a:picLocks noChangeAspect="1"/>
            </p:cNvPicPr>
            <p:nvPr/>
          </p:nvPicPr>
          <p:blipFill rotWithShape="1">
            <a:blip r:embed="rId8">
              <a:lum bright="-20000" contrast="40000"/>
            </a:blip>
            <a:srcRect t="76950" b="11815"/>
            <a:stretch/>
          </p:blipFill>
          <p:spPr>
            <a:xfrm>
              <a:off x="1621766" y="1752061"/>
              <a:ext cx="5900468" cy="609601"/>
            </a:xfrm>
            <a:prstGeom prst="rect">
              <a:avLst/>
            </a:prstGeom>
          </p:spPr>
        </p:pic>
        <p:pic>
          <p:nvPicPr>
            <p:cNvPr id="7" name="Picture 6">
              <a:extLst>
                <a:ext uri="{FF2B5EF4-FFF2-40B4-BE49-F238E27FC236}">
                  <a16:creationId xmlns:a16="http://schemas.microsoft.com/office/drawing/2014/main" id="{D6555D4A-C34E-433F-BE15-3AE0D8E49371}"/>
                </a:ext>
              </a:extLst>
            </p:cNvPr>
            <p:cNvPicPr>
              <a:picLocks noChangeAspect="1"/>
            </p:cNvPicPr>
            <p:nvPr/>
          </p:nvPicPr>
          <p:blipFill rotWithShape="1">
            <a:blip r:embed="rId8">
              <a:lum bright="-20000" contrast="40000"/>
            </a:blip>
            <a:srcRect b="80906"/>
            <a:stretch/>
          </p:blipFill>
          <p:spPr>
            <a:xfrm>
              <a:off x="1621766" y="715992"/>
              <a:ext cx="5900468" cy="1036069"/>
            </a:xfrm>
            <a:prstGeom prst="rect">
              <a:avLst/>
            </a:prstGeom>
          </p:spPr>
        </p:pic>
        <p:pic>
          <p:nvPicPr>
            <p:cNvPr id="10" name="Picture 9">
              <a:extLst>
                <a:ext uri="{FF2B5EF4-FFF2-40B4-BE49-F238E27FC236}">
                  <a16:creationId xmlns:a16="http://schemas.microsoft.com/office/drawing/2014/main" id="{C08F04E7-2843-443F-82E1-06915F80809F}"/>
                </a:ext>
              </a:extLst>
            </p:cNvPr>
            <p:cNvPicPr>
              <a:picLocks noChangeAspect="1"/>
            </p:cNvPicPr>
            <p:nvPr/>
          </p:nvPicPr>
          <p:blipFill>
            <a:blip r:embed="rId9">
              <a:lum bright="-20000" contrast="40000"/>
            </a:blip>
            <a:stretch>
              <a:fillRect/>
            </a:stretch>
          </p:blipFill>
          <p:spPr>
            <a:xfrm>
              <a:off x="1631059" y="2326884"/>
              <a:ext cx="5900468" cy="931653"/>
            </a:xfrm>
            <a:prstGeom prst="rect">
              <a:avLst/>
            </a:prstGeom>
          </p:spPr>
        </p:pic>
      </p:grpSp>
      <p:pic>
        <p:nvPicPr>
          <p:cNvPr id="15" name="Picture 14">
            <a:extLst>
              <a:ext uri="{FF2B5EF4-FFF2-40B4-BE49-F238E27FC236}">
                <a16:creationId xmlns:a16="http://schemas.microsoft.com/office/drawing/2014/main" id="{88C3F36D-1CC0-47FA-BF30-AB218FA9FE7B}"/>
              </a:ext>
            </a:extLst>
          </p:cNvPr>
          <p:cNvPicPr>
            <a:picLocks noChangeAspect="1"/>
          </p:cNvPicPr>
          <p:nvPr/>
        </p:nvPicPr>
        <p:blipFill>
          <a:blip r:embed="rId10">
            <a:lum bright="-20000" contrast="40000"/>
          </a:blip>
          <a:stretch>
            <a:fillRect/>
          </a:stretch>
        </p:blipFill>
        <p:spPr>
          <a:xfrm>
            <a:off x="1314137" y="4331590"/>
            <a:ext cx="6515725" cy="1923691"/>
          </a:xfrm>
          <a:prstGeom prst="rect">
            <a:avLst/>
          </a:prstGeom>
          <a:ln w="28575">
            <a:solidFill>
              <a:schemeClr val="tx1"/>
            </a:solidFill>
          </a:ln>
        </p:spPr>
      </p:pic>
    </p:spTree>
    <p:extLst>
      <p:ext uri="{BB962C8B-B14F-4D97-AF65-F5344CB8AC3E}">
        <p14:creationId xmlns:p14="http://schemas.microsoft.com/office/powerpoint/2010/main" val="247187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Ink 10"/>
              <p14:cNvContentPartPr/>
              <p14:nvPr/>
            </p14:nvContentPartPr>
            <p14:xfrm>
              <a:off x="-622520" y="974459"/>
              <a:ext cx="270" cy="270"/>
            </p14:xfrm>
          </p:contentPart>
        </mc:Choice>
        <mc:Fallback xmlns="">
          <p:pic>
            <p:nvPicPr>
              <p:cNvPr id="11" name="Ink 10"/>
              <p:cNvPicPr/>
              <p:nvPr/>
            </p:nvPicPr>
            <p:blipFill>
              <a:blip r:embed="rId5"/>
              <a:stretch>
                <a:fillRect/>
              </a:stretch>
            </p:blipFill>
            <p:spPr>
              <a:xfrm>
                <a:off x="-629270" y="967709"/>
                <a:ext cx="13500" cy="13500"/>
              </a:xfrm>
              <a:prstGeom prst="rect">
                <a:avLst/>
              </a:prstGeom>
            </p:spPr>
          </p:pic>
        </mc:Fallback>
      </mc:AlternateContent>
      <p:grpSp>
        <p:nvGrpSpPr>
          <p:cNvPr id="2" name="Group 1">
            <a:extLst>
              <a:ext uri="{FF2B5EF4-FFF2-40B4-BE49-F238E27FC236}">
                <a16:creationId xmlns:a16="http://schemas.microsoft.com/office/drawing/2014/main" id="{AAD8932A-4F5F-42E3-8980-0FFB58A7692B}"/>
              </a:ext>
            </a:extLst>
          </p:cNvPr>
          <p:cNvGrpSpPr/>
          <p:nvPr/>
        </p:nvGrpSpPr>
        <p:grpSpPr>
          <a:xfrm>
            <a:off x="110313" y="71210"/>
            <a:ext cx="8923374" cy="752882"/>
            <a:chOff x="127591" y="913071"/>
            <a:chExt cx="8923374" cy="752882"/>
          </a:xfrm>
        </p:grpSpPr>
        <p:pic>
          <p:nvPicPr>
            <p:cNvPr id="8" name="Picture 7"/>
            <p:cNvPicPr>
              <a:picLocks noChangeAspect="1"/>
            </p:cNvPicPr>
            <p:nvPr/>
          </p:nvPicPr>
          <p:blipFill>
            <a:blip r:embed="rId6"/>
            <a:stretch>
              <a:fillRect/>
            </a:stretch>
          </p:blipFill>
          <p:spPr>
            <a:xfrm>
              <a:off x="127591" y="913071"/>
              <a:ext cx="8923374" cy="752882"/>
            </a:xfrm>
            <a:prstGeom prst="rect">
              <a:avLst/>
            </a:prstGeom>
          </p:spPr>
        </p:pic>
        <p:sp>
          <p:nvSpPr>
            <p:cNvPr id="21" name="TextBox 20"/>
            <p:cNvSpPr txBox="1"/>
            <p:nvPr/>
          </p:nvSpPr>
          <p:spPr>
            <a:xfrm>
              <a:off x="2286000" y="1012513"/>
              <a:ext cx="4215866" cy="553998"/>
            </a:xfrm>
            <a:prstGeom prst="rect">
              <a:avLst/>
            </a:prstGeom>
            <a:noFill/>
          </p:spPr>
          <p:txBody>
            <a:bodyPr wrap="square" rtlCol="0">
              <a:spAutoFit/>
            </a:bodyPr>
            <a:lstStyle/>
            <a:p>
              <a:pPr algn="ctr" defTabSz="685800" eaLnBrk="1" fontAlgn="auto" hangingPunct="1">
                <a:spcBef>
                  <a:spcPts val="0"/>
                </a:spcBef>
                <a:spcAft>
                  <a:spcPts val="0"/>
                </a:spcAft>
              </a:pPr>
              <a:r>
                <a:rPr lang="en-US" sz="21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 </a:t>
              </a:r>
              <a:r>
                <a:rPr lang="en-US" sz="30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Driving PA Forward</a:t>
              </a:r>
              <a:endParaRPr lang="en-US" sz="3000" dirty="0">
                <a:solidFill>
                  <a:prstClr val="black"/>
                </a:solidFill>
                <a:latin typeface="Calibri" panose="020F0502020204030204"/>
              </a:endParaRPr>
            </a:p>
          </p:txBody>
        </p:sp>
      </p:grpSp>
      <p:pic>
        <p:nvPicPr>
          <p:cNvPr id="13" name="Picture 12">
            <a:extLst>
              <a:ext uri="{FF2B5EF4-FFF2-40B4-BE49-F238E27FC236}">
                <a16:creationId xmlns:a16="http://schemas.microsoft.com/office/drawing/2014/main" id="{65502ED0-3C25-4AC7-A422-91D7A3E8F0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6157386"/>
            <a:ext cx="896352" cy="411803"/>
          </a:xfrm>
          <a:prstGeom prst="rect">
            <a:avLst/>
          </a:prstGeom>
        </p:spPr>
      </p:pic>
      <p:pic>
        <p:nvPicPr>
          <p:cNvPr id="4" name="Picture 3">
            <a:extLst>
              <a:ext uri="{FF2B5EF4-FFF2-40B4-BE49-F238E27FC236}">
                <a16:creationId xmlns:a16="http://schemas.microsoft.com/office/drawing/2014/main" id="{543069A7-F174-4EB1-9B79-EB524B1FF30F}"/>
              </a:ext>
            </a:extLst>
          </p:cNvPr>
          <p:cNvPicPr>
            <a:picLocks noChangeAspect="1"/>
          </p:cNvPicPr>
          <p:nvPr/>
        </p:nvPicPr>
        <p:blipFill>
          <a:blip r:embed="rId8">
            <a:lum contrast="40000"/>
          </a:blip>
          <a:stretch>
            <a:fillRect/>
          </a:stretch>
        </p:blipFill>
        <p:spPr>
          <a:xfrm>
            <a:off x="1658815" y="1069656"/>
            <a:ext cx="5435680" cy="4860752"/>
          </a:xfrm>
          <a:prstGeom prst="rect">
            <a:avLst/>
          </a:prstGeom>
        </p:spPr>
      </p:pic>
    </p:spTree>
    <p:extLst>
      <p:ext uri="{BB962C8B-B14F-4D97-AF65-F5344CB8AC3E}">
        <p14:creationId xmlns:p14="http://schemas.microsoft.com/office/powerpoint/2010/main" val="172831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Ink 10"/>
              <p14:cNvContentPartPr/>
              <p14:nvPr/>
            </p14:nvContentPartPr>
            <p14:xfrm>
              <a:off x="-622520" y="974459"/>
              <a:ext cx="270" cy="270"/>
            </p14:xfrm>
          </p:contentPart>
        </mc:Choice>
        <mc:Fallback xmlns="">
          <p:pic>
            <p:nvPicPr>
              <p:cNvPr id="11" name="Ink 10"/>
              <p:cNvPicPr/>
              <p:nvPr/>
            </p:nvPicPr>
            <p:blipFill>
              <a:blip r:embed="rId5"/>
              <a:stretch>
                <a:fillRect/>
              </a:stretch>
            </p:blipFill>
            <p:spPr>
              <a:xfrm>
                <a:off x="-629270" y="967709"/>
                <a:ext cx="13500" cy="13500"/>
              </a:xfrm>
              <a:prstGeom prst="rect">
                <a:avLst/>
              </a:prstGeom>
            </p:spPr>
          </p:pic>
        </mc:Fallback>
      </mc:AlternateContent>
      <p:grpSp>
        <p:nvGrpSpPr>
          <p:cNvPr id="2" name="Group 1">
            <a:extLst>
              <a:ext uri="{FF2B5EF4-FFF2-40B4-BE49-F238E27FC236}">
                <a16:creationId xmlns:a16="http://schemas.microsoft.com/office/drawing/2014/main" id="{AAD8932A-4F5F-42E3-8980-0FFB58A7692B}"/>
              </a:ext>
            </a:extLst>
          </p:cNvPr>
          <p:cNvGrpSpPr/>
          <p:nvPr/>
        </p:nvGrpSpPr>
        <p:grpSpPr>
          <a:xfrm>
            <a:off x="110313" y="71210"/>
            <a:ext cx="8923374" cy="752882"/>
            <a:chOff x="127591" y="913071"/>
            <a:chExt cx="8923374" cy="752882"/>
          </a:xfrm>
        </p:grpSpPr>
        <p:pic>
          <p:nvPicPr>
            <p:cNvPr id="8" name="Picture 7"/>
            <p:cNvPicPr>
              <a:picLocks noChangeAspect="1"/>
            </p:cNvPicPr>
            <p:nvPr/>
          </p:nvPicPr>
          <p:blipFill>
            <a:blip r:embed="rId6"/>
            <a:stretch>
              <a:fillRect/>
            </a:stretch>
          </p:blipFill>
          <p:spPr>
            <a:xfrm>
              <a:off x="127591" y="913071"/>
              <a:ext cx="8923374" cy="752882"/>
            </a:xfrm>
            <a:prstGeom prst="rect">
              <a:avLst/>
            </a:prstGeom>
          </p:spPr>
        </p:pic>
        <p:sp>
          <p:nvSpPr>
            <p:cNvPr id="21" name="TextBox 20"/>
            <p:cNvSpPr txBox="1"/>
            <p:nvPr/>
          </p:nvSpPr>
          <p:spPr>
            <a:xfrm>
              <a:off x="2286000" y="1012513"/>
              <a:ext cx="4215866" cy="553998"/>
            </a:xfrm>
            <a:prstGeom prst="rect">
              <a:avLst/>
            </a:prstGeom>
            <a:noFill/>
          </p:spPr>
          <p:txBody>
            <a:bodyPr wrap="square" rtlCol="0">
              <a:spAutoFit/>
            </a:bodyPr>
            <a:lstStyle/>
            <a:p>
              <a:pPr algn="ctr" defTabSz="685800" eaLnBrk="1" fontAlgn="auto" hangingPunct="1">
                <a:spcBef>
                  <a:spcPts val="0"/>
                </a:spcBef>
                <a:spcAft>
                  <a:spcPts val="0"/>
                </a:spcAft>
              </a:pPr>
              <a:r>
                <a:rPr lang="en-US" sz="21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 </a:t>
              </a:r>
              <a:r>
                <a:rPr lang="en-US" sz="30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Driving PA Forward</a:t>
              </a:r>
              <a:endParaRPr lang="en-US" sz="3000" dirty="0">
                <a:solidFill>
                  <a:prstClr val="black"/>
                </a:solidFill>
                <a:latin typeface="Calibri" panose="020F0502020204030204"/>
              </a:endParaRPr>
            </a:p>
          </p:txBody>
        </p:sp>
      </p:grpSp>
      <p:pic>
        <p:nvPicPr>
          <p:cNvPr id="13" name="Picture 12">
            <a:extLst>
              <a:ext uri="{FF2B5EF4-FFF2-40B4-BE49-F238E27FC236}">
                <a16:creationId xmlns:a16="http://schemas.microsoft.com/office/drawing/2014/main" id="{65502ED0-3C25-4AC7-A422-91D7A3E8F0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6157386"/>
            <a:ext cx="896352" cy="411803"/>
          </a:xfrm>
          <a:prstGeom prst="rect">
            <a:avLst/>
          </a:prstGeom>
        </p:spPr>
      </p:pic>
      <p:pic>
        <p:nvPicPr>
          <p:cNvPr id="4" name="Picture 3">
            <a:extLst>
              <a:ext uri="{FF2B5EF4-FFF2-40B4-BE49-F238E27FC236}">
                <a16:creationId xmlns:a16="http://schemas.microsoft.com/office/drawing/2014/main" id="{543069A7-F174-4EB1-9B79-EB524B1FF30F}"/>
              </a:ext>
            </a:extLst>
          </p:cNvPr>
          <p:cNvPicPr>
            <a:picLocks noChangeAspect="1"/>
          </p:cNvPicPr>
          <p:nvPr/>
        </p:nvPicPr>
        <p:blipFill rotWithShape="1">
          <a:blip r:embed="rId8">
            <a:lum contrast="40000"/>
          </a:blip>
          <a:srcRect b="84511"/>
          <a:stretch/>
        </p:blipFill>
        <p:spPr>
          <a:xfrm>
            <a:off x="1658815" y="1069656"/>
            <a:ext cx="5435680" cy="752882"/>
          </a:xfrm>
          <a:prstGeom prst="rect">
            <a:avLst/>
          </a:prstGeom>
        </p:spPr>
      </p:pic>
      <p:sp>
        <p:nvSpPr>
          <p:cNvPr id="3" name="TextBox 2">
            <a:extLst>
              <a:ext uri="{FF2B5EF4-FFF2-40B4-BE49-F238E27FC236}">
                <a16:creationId xmlns:a16="http://schemas.microsoft.com/office/drawing/2014/main" id="{4E760AC4-E015-43AF-8227-3E17C49264CD}"/>
              </a:ext>
            </a:extLst>
          </p:cNvPr>
          <p:cNvSpPr txBox="1"/>
          <p:nvPr/>
        </p:nvSpPr>
        <p:spPr>
          <a:xfrm>
            <a:off x="1671825" y="2133600"/>
            <a:ext cx="5435680" cy="2062103"/>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b="1" i="1" dirty="0"/>
              <a:t>2020</a:t>
            </a:r>
            <a:r>
              <a:rPr lang="en-US" dirty="0"/>
              <a:t> $6.4mm available</a:t>
            </a:r>
          </a:p>
          <a:p>
            <a:pPr marL="457200" indent="-457200">
              <a:buFont typeface="Arial" panose="020B0604020202020204" pitchFamily="34" charset="0"/>
              <a:buChar char="•"/>
            </a:pPr>
            <a:r>
              <a:rPr lang="en-US" dirty="0"/>
              <a:t>$500,000 Max per entity</a:t>
            </a:r>
          </a:p>
          <a:p>
            <a:pPr marL="457200" indent="-457200">
              <a:buFont typeface="Arial" panose="020B0604020202020204" pitchFamily="34" charset="0"/>
              <a:buChar char="•"/>
            </a:pPr>
            <a:r>
              <a:rPr lang="en-US" dirty="0"/>
              <a:t>5 bus replacement max</a:t>
            </a:r>
          </a:p>
          <a:p>
            <a:pPr marL="457200" indent="-457200">
              <a:buFont typeface="Arial" panose="020B0604020202020204" pitchFamily="34" charset="0"/>
              <a:buChar char="•"/>
            </a:pPr>
            <a:r>
              <a:rPr lang="en-US" dirty="0"/>
              <a:t>Scrappage required</a:t>
            </a:r>
          </a:p>
        </p:txBody>
      </p:sp>
    </p:spTree>
    <p:extLst>
      <p:ext uri="{BB962C8B-B14F-4D97-AF65-F5344CB8AC3E}">
        <p14:creationId xmlns:p14="http://schemas.microsoft.com/office/powerpoint/2010/main" val="310911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Ink 10"/>
              <p14:cNvContentPartPr/>
              <p14:nvPr/>
            </p14:nvContentPartPr>
            <p14:xfrm>
              <a:off x="-622520" y="974459"/>
              <a:ext cx="270" cy="270"/>
            </p14:xfrm>
          </p:contentPart>
        </mc:Choice>
        <mc:Fallback xmlns="">
          <p:pic>
            <p:nvPicPr>
              <p:cNvPr id="11" name="Ink 10"/>
              <p:cNvPicPr/>
              <p:nvPr/>
            </p:nvPicPr>
            <p:blipFill>
              <a:blip r:embed="rId5"/>
              <a:stretch>
                <a:fillRect/>
              </a:stretch>
            </p:blipFill>
            <p:spPr>
              <a:xfrm>
                <a:off x="-629270" y="967709"/>
                <a:ext cx="13500" cy="13500"/>
              </a:xfrm>
              <a:prstGeom prst="rect">
                <a:avLst/>
              </a:prstGeom>
            </p:spPr>
          </p:pic>
        </mc:Fallback>
      </mc:AlternateContent>
      <p:grpSp>
        <p:nvGrpSpPr>
          <p:cNvPr id="2" name="Group 1">
            <a:extLst>
              <a:ext uri="{FF2B5EF4-FFF2-40B4-BE49-F238E27FC236}">
                <a16:creationId xmlns:a16="http://schemas.microsoft.com/office/drawing/2014/main" id="{AAD8932A-4F5F-42E3-8980-0FFB58A7692B}"/>
              </a:ext>
            </a:extLst>
          </p:cNvPr>
          <p:cNvGrpSpPr/>
          <p:nvPr/>
        </p:nvGrpSpPr>
        <p:grpSpPr>
          <a:xfrm>
            <a:off x="110313" y="71210"/>
            <a:ext cx="8923374" cy="752882"/>
            <a:chOff x="127591" y="913071"/>
            <a:chExt cx="8923374" cy="752882"/>
          </a:xfrm>
        </p:grpSpPr>
        <p:pic>
          <p:nvPicPr>
            <p:cNvPr id="8" name="Picture 7"/>
            <p:cNvPicPr>
              <a:picLocks noChangeAspect="1"/>
            </p:cNvPicPr>
            <p:nvPr/>
          </p:nvPicPr>
          <p:blipFill>
            <a:blip r:embed="rId6"/>
            <a:stretch>
              <a:fillRect/>
            </a:stretch>
          </p:blipFill>
          <p:spPr>
            <a:xfrm>
              <a:off x="127591" y="913071"/>
              <a:ext cx="8923374" cy="752882"/>
            </a:xfrm>
            <a:prstGeom prst="rect">
              <a:avLst/>
            </a:prstGeom>
          </p:spPr>
        </p:pic>
        <p:sp>
          <p:nvSpPr>
            <p:cNvPr id="21" name="TextBox 20"/>
            <p:cNvSpPr txBox="1"/>
            <p:nvPr/>
          </p:nvSpPr>
          <p:spPr>
            <a:xfrm>
              <a:off x="2286000" y="1012513"/>
              <a:ext cx="4215866" cy="553998"/>
            </a:xfrm>
            <a:prstGeom prst="rect">
              <a:avLst/>
            </a:prstGeom>
            <a:noFill/>
          </p:spPr>
          <p:txBody>
            <a:bodyPr wrap="square" rtlCol="0">
              <a:spAutoFit/>
            </a:bodyPr>
            <a:lstStyle/>
            <a:p>
              <a:pPr algn="ctr" defTabSz="685800" eaLnBrk="1" fontAlgn="auto" hangingPunct="1">
                <a:spcBef>
                  <a:spcPts val="0"/>
                </a:spcBef>
                <a:spcAft>
                  <a:spcPts val="0"/>
                </a:spcAft>
              </a:pPr>
              <a:r>
                <a:rPr lang="en-US" sz="21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 </a:t>
              </a:r>
              <a:r>
                <a:rPr lang="en-US" sz="30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Driving PA Forward</a:t>
              </a:r>
              <a:endParaRPr lang="en-US" sz="3000" dirty="0">
                <a:solidFill>
                  <a:prstClr val="black"/>
                </a:solidFill>
                <a:latin typeface="Calibri" panose="020F0502020204030204"/>
              </a:endParaRPr>
            </a:p>
          </p:txBody>
        </p:sp>
      </p:grpSp>
      <p:pic>
        <p:nvPicPr>
          <p:cNvPr id="13" name="Picture 12">
            <a:extLst>
              <a:ext uri="{FF2B5EF4-FFF2-40B4-BE49-F238E27FC236}">
                <a16:creationId xmlns:a16="http://schemas.microsoft.com/office/drawing/2014/main" id="{65502ED0-3C25-4AC7-A422-91D7A3E8F0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6157386"/>
            <a:ext cx="896352" cy="411803"/>
          </a:xfrm>
          <a:prstGeom prst="rect">
            <a:avLst/>
          </a:prstGeom>
        </p:spPr>
      </p:pic>
      <p:pic>
        <p:nvPicPr>
          <p:cNvPr id="4" name="Picture 3">
            <a:extLst>
              <a:ext uri="{FF2B5EF4-FFF2-40B4-BE49-F238E27FC236}">
                <a16:creationId xmlns:a16="http://schemas.microsoft.com/office/drawing/2014/main" id="{543069A7-F174-4EB1-9B79-EB524B1FF30F}"/>
              </a:ext>
            </a:extLst>
          </p:cNvPr>
          <p:cNvPicPr>
            <a:picLocks noChangeAspect="1"/>
          </p:cNvPicPr>
          <p:nvPr/>
        </p:nvPicPr>
        <p:blipFill rotWithShape="1">
          <a:blip r:embed="rId8">
            <a:lum contrast="40000"/>
          </a:blip>
          <a:srcRect b="84511"/>
          <a:stretch/>
        </p:blipFill>
        <p:spPr>
          <a:xfrm>
            <a:off x="1658815" y="1069656"/>
            <a:ext cx="5435680" cy="752882"/>
          </a:xfrm>
          <a:prstGeom prst="rect">
            <a:avLst/>
          </a:prstGeom>
        </p:spPr>
      </p:pic>
      <p:grpSp>
        <p:nvGrpSpPr>
          <p:cNvPr id="15" name="Group 14">
            <a:extLst>
              <a:ext uri="{FF2B5EF4-FFF2-40B4-BE49-F238E27FC236}">
                <a16:creationId xmlns:a16="http://schemas.microsoft.com/office/drawing/2014/main" id="{2DA55A9F-B17B-44AD-8FAE-9C0BEF81BAB1}"/>
              </a:ext>
            </a:extLst>
          </p:cNvPr>
          <p:cNvGrpSpPr/>
          <p:nvPr/>
        </p:nvGrpSpPr>
        <p:grpSpPr>
          <a:xfrm>
            <a:off x="1628775" y="1981200"/>
            <a:ext cx="5465720" cy="1980905"/>
            <a:chOff x="1628775" y="2057695"/>
            <a:chExt cx="5465720" cy="1980905"/>
          </a:xfrm>
        </p:grpSpPr>
        <p:grpSp>
          <p:nvGrpSpPr>
            <p:cNvPr id="10" name="Group 9">
              <a:extLst>
                <a:ext uri="{FF2B5EF4-FFF2-40B4-BE49-F238E27FC236}">
                  <a16:creationId xmlns:a16="http://schemas.microsoft.com/office/drawing/2014/main" id="{E18A3738-4B11-4139-8CC2-2C29FB6E1574}"/>
                </a:ext>
              </a:extLst>
            </p:cNvPr>
            <p:cNvGrpSpPr/>
            <p:nvPr/>
          </p:nvGrpSpPr>
          <p:grpSpPr>
            <a:xfrm>
              <a:off x="1658815" y="2057695"/>
              <a:ext cx="5435680" cy="1397205"/>
              <a:chOff x="1658815" y="2057695"/>
              <a:chExt cx="5435680" cy="1397205"/>
            </a:xfrm>
          </p:grpSpPr>
          <p:pic>
            <p:nvPicPr>
              <p:cNvPr id="6" name="Picture 5">
                <a:extLst>
                  <a:ext uri="{FF2B5EF4-FFF2-40B4-BE49-F238E27FC236}">
                    <a16:creationId xmlns:a16="http://schemas.microsoft.com/office/drawing/2014/main" id="{02BDECE6-B7C9-48F4-92B5-0E2D40C5049E}"/>
                  </a:ext>
                </a:extLst>
              </p:cNvPr>
              <p:cNvPicPr>
                <a:picLocks noChangeAspect="1"/>
              </p:cNvPicPr>
              <p:nvPr/>
            </p:nvPicPr>
            <p:blipFill rotWithShape="1">
              <a:blip r:embed="rId9">
                <a:lum bright="-20000" contrast="40000"/>
              </a:blip>
              <a:srcRect b="75342"/>
              <a:stretch/>
            </p:blipFill>
            <p:spPr>
              <a:xfrm>
                <a:off x="1658815" y="2057695"/>
                <a:ext cx="5435680" cy="914105"/>
              </a:xfrm>
              <a:prstGeom prst="rect">
                <a:avLst/>
              </a:prstGeom>
            </p:spPr>
          </p:pic>
          <p:pic>
            <p:nvPicPr>
              <p:cNvPr id="9" name="Picture 8">
                <a:extLst>
                  <a:ext uri="{FF2B5EF4-FFF2-40B4-BE49-F238E27FC236}">
                    <a16:creationId xmlns:a16="http://schemas.microsoft.com/office/drawing/2014/main" id="{B491DC4D-2314-417F-90A9-81A8E1AC77B7}"/>
                  </a:ext>
                </a:extLst>
              </p:cNvPr>
              <p:cNvPicPr>
                <a:picLocks noChangeAspect="1"/>
              </p:cNvPicPr>
              <p:nvPr/>
            </p:nvPicPr>
            <p:blipFill rotWithShape="1">
              <a:blip r:embed="rId9">
                <a:lum bright="-20000" contrast="40000"/>
              </a:blip>
              <a:srcRect t="84832"/>
              <a:stretch/>
            </p:blipFill>
            <p:spPr>
              <a:xfrm>
                <a:off x="1658815" y="2959013"/>
                <a:ext cx="5435680" cy="495887"/>
              </a:xfrm>
              <a:prstGeom prst="rect">
                <a:avLst/>
              </a:prstGeom>
            </p:spPr>
          </p:pic>
        </p:grpSp>
        <p:pic>
          <p:nvPicPr>
            <p:cNvPr id="14" name="Picture 13">
              <a:extLst>
                <a:ext uri="{FF2B5EF4-FFF2-40B4-BE49-F238E27FC236}">
                  <a16:creationId xmlns:a16="http://schemas.microsoft.com/office/drawing/2014/main" id="{71D54A4A-6474-466E-B900-C83476E09F59}"/>
                </a:ext>
              </a:extLst>
            </p:cNvPr>
            <p:cNvPicPr>
              <a:picLocks noChangeAspect="1"/>
            </p:cNvPicPr>
            <p:nvPr/>
          </p:nvPicPr>
          <p:blipFill>
            <a:blip r:embed="rId10">
              <a:lum bright="-20000" contrast="40000"/>
            </a:blip>
            <a:stretch>
              <a:fillRect/>
            </a:stretch>
          </p:blipFill>
          <p:spPr>
            <a:xfrm>
              <a:off x="1628775" y="3454900"/>
              <a:ext cx="5465720" cy="583700"/>
            </a:xfrm>
            <a:prstGeom prst="rect">
              <a:avLst/>
            </a:prstGeom>
          </p:spPr>
        </p:pic>
      </p:grpSp>
      <p:grpSp>
        <p:nvGrpSpPr>
          <p:cNvPr id="20" name="Group 19">
            <a:extLst>
              <a:ext uri="{FF2B5EF4-FFF2-40B4-BE49-F238E27FC236}">
                <a16:creationId xmlns:a16="http://schemas.microsoft.com/office/drawing/2014/main" id="{F21203DB-4F72-47F2-BAD7-5C2AC08CCF34}"/>
              </a:ext>
            </a:extLst>
          </p:cNvPr>
          <p:cNvGrpSpPr/>
          <p:nvPr/>
        </p:nvGrpSpPr>
        <p:grpSpPr>
          <a:xfrm>
            <a:off x="1643795" y="4220290"/>
            <a:ext cx="5435679" cy="399475"/>
            <a:chOff x="1658815" y="4038600"/>
            <a:chExt cx="5435679" cy="399475"/>
          </a:xfrm>
        </p:grpSpPr>
        <p:pic>
          <p:nvPicPr>
            <p:cNvPr id="17" name="Picture 16">
              <a:extLst>
                <a:ext uri="{FF2B5EF4-FFF2-40B4-BE49-F238E27FC236}">
                  <a16:creationId xmlns:a16="http://schemas.microsoft.com/office/drawing/2014/main" id="{2F926D85-6A87-4EC6-8765-216B4D9F95B0}"/>
                </a:ext>
              </a:extLst>
            </p:cNvPr>
            <p:cNvPicPr>
              <a:picLocks noChangeAspect="1"/>
            </p:cNvPicPr>
            <p:nvPr/>
          </p:nvPicPr>
          <p:blipFill rotWithShape="1">
            <a:blip r:embed="rId11">
              <a:lum bright="-20000" contrast="40000"/>
            </a:blip>
            <a:srcRect b="88453"/>
            <a:stretch/>
          </p:blipFill>
          <p:spPr>
            <a:xfrm>
              <a:off x="1668339" y="4038600"/>
              <a:ext cx="5426155" cy="152400"/>
            </a:xfrm>
            <a:prstGeom prst="rect">
              <a:avLst/>
            </a:prstGeom>
          </p:spPr>
        </p:pic>
        <p:pic>
          <p:nvPicPr>
            <p:cNvPr id="19" name="Picture 18">
              <a:extLst>
                <a:ext uri="{FF2B5EF4-FFF2-40B4-BE49-F238E27FC236}">
                  <a16:creationId xmlns:a16="http://schemas.microsoft.com/office/drawing/2014/main" id="{B33BE70D-745D-46F4-8608-9BC69D7988E6}"/>
                </a:ext>
              </a:extLst>
            </p:cNvPr>
            <p:cNvPicPr>
              <a:picLocks noChangeAspect="1"/>
            </p:cNvPicPr>
            <p:nvPr/>
          </p:nvPicPr>
          <p:blipFill rotWithShape="1">
            <a:blip r:embed="rId11">
              <a:lum bright="-20000" contrast="40000"/>
            </a:blip>
            <a:srcRect t="81280"/>
            <a:stretch/>
          </p:blipFill>
          <p:spPr>
            <a:xfrm>
              <a:off x="1658815" y="4191000"/>
              <a:ext cx="5426155" cy="247075"/>
            </a:xfrm>
            <a:prstGeom prst="rect">
              <a:avLst/>
            </a:prstGeom>
          </p:spPr>
        </p:pic>
      </p:grpSp>
      <p:grpSp>
        <p:nvGrpSpPr>
          <p:cNvPr id="26" name="Group 25">
            <a:extLst>
              <a:ext uri="{FF2B5EF4-FFF2-40B4-BE49-F238E27FC236}">
                <a16:creationId xmlns:a16="http://schemas.microsoft.com/office/drawing/2014/main" id="{CF808C46-9587-4034-9669-7C3217F57A69}"/>
              </a:ext>
            </a:extLst>
          </p:cNvPr>
          <p:cNvGrpSpPr/>
          <p:nvPr/>
        </p:nvGrpSpPr>
        <p:grpSpPr>
          <a:xfrm>
            <a:off x="1677864" y="4961193"/>
            <a:ext cx="5416631" cy="559776"/>
            <a:chOff x="1668339" y="4603572"/>
            <a:chExt cx="5416631" cy="559776"/>
          </a:xfrm>
        </p:grpSpPr>
        <p:pic>
          <p:nvPicPr>
            <p:cNvPr id="23" name="Picture 22">
              <a:extLst>
                <a:ext uri="{FF2B5EF4-FFF2-40B4-BE49-F238E27FC236}">
                  <a16:creationId xmlns:a16="http://schemas.microsoft.com/office/drawing/2014/main" id="{E1F3D40C-A37D-4D84-B2D6-249EE42A1654}"/>
                </a:ext>
              </a:extLst>
            </p:cNvPr>
            <p:cNvPicPr>
              <a:picLocks noChangeAspect="1"/>
            </p:cNvPicPr>
            <p:nvPr/>
          </p:nvPicPr>
          <p:blipFill rotWithShape="1">
            <a:blip r:embed="rId12">
              <a:lum bright="-20000" contrast="40000"/>
            </a:blip>
            <a:srcRect b="89226"/>
            <a:stretch/>
          </p:blipFill>
          <p:spPr>
            <a:xfrm>
              <a:off x="1668339" y="4603572"/>
              <a:ext cx="5416631" cy="197028"/>
            </a:xfrm>
            <a:prstGeom prst="rect">
              <a:avLst/>
            </a:prstGeom>
          </p:spPr>
        </p:pic>
        <p:pic>
          <p:nvPicPr>
            <p:cNvPr id="25" name="Picture 24">
              <a:extLst>
                <a:ext uri="{FF2B5EF4-FFF2-40B4-BE49-F238E27FC236}">
                  <a16:creationId xmlns:a16="http://schemas.microsoft.com/office/drawing/2014/main" id="{E3452252-7EE6-435F-8DF1-03FC50AE48BD}"/>
                </a:ext>
              </a:extLst>
            </p:cNvPr>
            <p:cNvPicPr>
              <a:picLocks noChangeAspect="1"/>
            </p:cNvPicPr>
            <p:nvPr/>
          </p:nvPicPr>
          <p:blipFill rotWithShape="1">
            <a:blip r:embed="rId12">
              <a:lum bright="-20000" contrast="40000"/>
            </a:blip>
            <a:srcRect t="80165"/>
            <a:stretch/>
          </p:blipFill>
          <p:spPr>
            <a:xfrm>
              <a:off x="1668339" y="4800600"/>
              <a:ext cx="5416631" cy="362748"/>
            </a:xfrm>
            <a:prstGeom prst="rect">
              <a:avLst/>
            </a:prstGeom>
          </p:spPr>
        </p:pic>
      </p:grpSp>
    </p:spTree>
    <p:extLst>
      <p:ext uri="{BB962C8B-B14F-4D97-AF65-F5344CB8AC3E}">
        <p14:creationId xmlns:p14="http://schemas.microsoft.com/office/powerpoint/2010/main" val="25689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Ink 10"/>
              <p14:cNvContentPartPr/>
              <p14:nvPr/>
            </p14:nvContentPartPr>
            <p14:xfrm>
              <a:off x="-622520" y="974459"/>
              <a:ext cx="270" cy="270"/>
            </p14:xfrm>
          </p:contentPart>
        </mc:Choice>
        <mc:Fallback xmlns="">
          <p:pic>
            <p:nvPicPr>
              <p:cNvPr id="11" name="Ink 10"/>
              <p:cNvPicPr/>
              <p:nvPr/>
            </p:nvPicPr>
            <p:blipFill>
              <a:blip r:embed="rId5"/>
              <a:stretch>
                <a:fillRect/>
              </a:stretch>
            </p:blipFill>
            <p:spPr>
              <a:xfrm>
                <a:off x="-629270" y="967709"/>
                <a:ext cx="13500" cy="13500"/>
              </a:xfrm>
              <a:prstGeom prst="rect">
                <a:avLst/>
              </a:prstGeom>
            </p:spPr>
          </p:pic>
        </mc:Fallback>
      </mc:AlternateContent>
      <p:grpSp>
        <p:nvGrpSpPr>
          <p:cNvPr id="5" name="Group 4">
            <a:extLst>
              <a:ext uri="{FF2B5EF4-FFF2-40B4-BE49-F238E27FC236}">
                <a16:creationId xmlns:a16="http://schemas.microsoft.com/office/drawing/2014/main" id="{F8B8EF7D-BD36-4075-80D2-5D9C4C94126B}"/>
              </a:ext>
            </a:extLst>
          </p:cNvPr>
          <p:cNvGrpSpPr/>
          <p:nvPr/>
        </p:nvGrpSpPr>
        <p:grpSpPr>
          <a:xfrm>
            <a:off x="110313" y="60747"/>
            <a:ext cx="8923374" cy="752882"/>
            <a:chOff x="110313" y="60747"/>
            <a:chExt cx="8923374" cy="752882"/>
          </a:xfrm>
        </p:grpSpPr>
        <p:pic>
          <p:nvPicPr>
            <p:cNvPr id="8" name="Picture 7"/>
            <p:cNvPicPr>
              <a:picLocks noChangeAspect="1"/>
            </p:cNvPicPr>
            <p:nvPr/>
          </p:nvPicPr>
          <p:blipFill>
            <a:blip r:embed="rId6"/>
            <a:stretch>
              <a:fillRect/>
            </a:stretch>
          </p:blipFill>
          <p:spPr>
            <a:xfrm>
              <a:off x="110313" y="60747"/>
              <a:ext cx="8923374" cy="752882"/>
            </a:xfrm>
            <a:prstGeom prst="rect">
              <a:avLst/>
            </a:prstGeom>
          </p:spPr>
        </p:pic>
        <p:sp>
          <p:nvSpPr>
            <p:cNvPr id="21" name="TextBox 20"/>
            <p:cNvSpPr txBox="1"/>
            <p:nvPr/>
          </p:nvSpPr>
          <p:spPr>
            <a:xfrm>
              <a:off x="1806595" y="160189"/>
              <a:ext cx="5530810" cy="553998"/>
            </a:xfrm>
            <a:prstGeom prst="rect">
              <a:avLst/>
            </a:prstGeom>
            <a:noFill/>
          </p:spPr>
          <p:txBody>
            <a:bodyPr wrap="square" rtlCol="0">
              <a:spAutoFit/>
            </a:bodyPr>
            <a:lstStyle/>
            <a:p>
              <a:pPr algn="ctr" defTabSz="685800" eaLnBrk="1" fontAlgn="auto" hangingPunct="1">
                <a:spcBef>
                  <a:spcPts val="0"/>
                </a:spcBef>
                <a:spcAft>
                  <a:spcPts val="0"/>
                </a:spcAft>
              </a:pPr>
              <a:r>
                <a:rPr lang="en-US" sz="21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 </a:t>
              </a:r>
              <a:r>
                <a:rPr lang="en-US" sz="30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Alternative Fuel Incentive Grant</a:t>
              </a:r>
              <a:endParaRPr lang="en-US" sz="3000" dirty="0">
                <a:solidFill>
                  <a:prstClr val="black"/>
                </a:solidFill>
                <a:latin typeface="Calibri" panose="020F0502020204030204"/>
              </a:endParaRPr>
            </a:p>
          </p:txBody>
        </p:sp>
      </p:grpSp>
      <p:pic>
        <p:nvPicPr>
          <p:cNvPr id="13" name="Picture 12">
            <a:extLst>
              <a:ext uri="{FF2B5EF4-FFF2-40B4-BE49-F238E27FC236}">
                <a16:creationId xmlns:a16="http://schemas.microsoft.com/office/drawing/2014/main" id="{65502ED0-3C25-4AC7-A422-91D7A3E8F0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5353" y="6248400"/>
            <a:ext cx="896352" cy="411803"/>
          </a:xfrm>
          <a:prstGeom prst="rect">
            <a:avLst/>
          </a:prstGeom>
        </p:spPr>
      </p:pic>
      <p:pic>
        <p:nvPicPr>
          <p:cNvPr id="4" name="Picture 3">
            <a:extLst>
              <a:ext uri="{FF2B5EF4-FFF2-40B4-BE49-F238E27FC236}">
                <a16:creationId xmlns:a16="http://schemas.microsoft.com/office/drawing/2014/main" id="{02E3B721-7067-433A-B690-58794B0E588F}"/>
              </a:ext>
            </a:extLst>
          </p:cNvPr>
          <p:cNvPicPr>
            <a:picLocks noChangeAspect="1"/>
          </p:cNvPicPr>
          <p:nvPr/>
        </p:nvPicPr>
        <p:blipFill>
          <a:blip r:embed="rId8">
            <a:lum contrast="20000"/>
          </a:blip>
          <a:stretch>
            <a:fillRect/>
          </a:stretch>
        </p:blipFill>
        <p:spPr>
          <a:xfrm>
            <a:off x="2515140" y="974458"/>
            <a:ext cx="4174670" cy="5210607"/>
          </a:xfrm>
          <a:prstGeom prst="rect">
            <a:avLst/>
          </a:prstGeom>
        </p:spPr>
      </p:pic>
    </p:spTree>
    <p:extLst>
      <p:ext uri="{BB962C8B-B14F-4D97-AF65-F5344CB8AC3E}">
        <p14:creationId xmlns:p14="http://schemas.microsoft.com/office/powerpoint/2010/main" val="258056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Ink 10"/>
              <p14:cNvContentPartPr/>
              <p14:nvPr/>
            </p14:nvContentPartPr>
            <p14:xfrm>
              <a:off x="-622520" y="974459"/>
              <a:ext cx="270" cy="270"/>
            </p14:xfrm>
          </p:contentPart>
        </mc:Choice>
        <mc:Fallback xmlns="">
          <p:pic>
            <p:nvPicPr>
              <p:cNvPr id="11" name="Ink 10"/>
              <p:cNvPicPr/>
              <p:nvPr/>
            </p:nvPicPr>
            <p:blipFill>
              <a:blip r:embed="rId5"/>
              <a:stretch>
                <a:fillRect/>
              </a:stretch>
            </p:blipFill>
            <p:spPr>
              <a:xfrm>
                <a:off x="-629270" y="967709"/>
                <a:ext cx="13500" cy="13500"/>
              </a:xfrm>
              <a:prstGeom prst="rect">
                <a:avLst/>
              </a:prstGeom>
            </p:spPr>
          </p:pic>
        </mc:Fallback>
      </mc:AlternateContent>
      <p:grpSp>
        <p:nvGrpSpPr>
          <p:cNvPr id="5" name="Group 4">
            <a:extLst>
              <a:ext uri="{FF2B5EF4-FFF2-40B4-BE49-F238E27FC236}">
                <a16:creationId xmlns:a16="http://schemas.microsoft.com/office/drawing/2014/main" id="{F8B8EF7D-BD36-4075-80D2-5D9C4C94126B}"/>
              </a:ext>
            </a:extLst>
          </p:cNvPr>
          <p:cNvGrpSpPr/>
          <p:nvPr/>
        </p:nvGrpSpPr>
        <p:grpSpPr>
          <a:xfrm>
            <a:off x="110313" y="60747"/>
            <a:ext cx="8923374" cy="752882"/>
            <a:chOff x="110313" y="60747"/>
            <a:chExt cx="8923374" cy="752882"/>
          </a:xfrm>
        </p:grpSpPr>
        <p:pic>
          <p:nvPicPr>
            <p:cNvPr id="8" name="Picture 7"/>
            <p:cNvPicPr>
              <a:picLocks noChangeAspect="1"/>
            </p:cNvPicPr>
            <p:nvPr/>
          </p:nvPicPr>
          <p:blipFill>
            <a:blip r:embed="rId6"/>
            <a:stretch>
              <a:fillRect/>
            </a:stretch>
          </p:blipFill>
          <p:spPr>
            <a:xfrm>
              <a:off x="110313" y="60747"/>
              <a:ext cx="8923374" cy="752882"/>
            </a:xfrm>
            <a:prstGeom prst="rect">
              <a:avLst/>
            </a:prstGeom>
          </p:spPr>
        </p:pic>
        <p:sp>
          <p:nvSpPr>
            <p:cNvPr id="21" name="TextBox 20"/>
            <p:cNvSpPr txBox="1"/>
            <p:nvPr/>
          </p:nvSpPr>
          <p:spPr>
            <a:xfrm>
              <a:off x="1806595" y="160189"/>
              <a:ext cx="5530810" cy="553998"/>
            </a:xfrm>
            <a:prstGeom prst="rect">
              <a:avLst/>
            </a:prstGeom>
            <a:noFill/>
          </p:spPr>
          <p:txBody>
            <a:bodyPr wrap="square" rtlCol="0">
              <a:spAutoFit/>
            </a:bodyPr>
            <a:lstStyle/>
            <a:p>
              <a:pPr algn="ctr" defTabSz="685800" eaLnBrk="1" fontAlgn="auto" hangingPunct="1">
                <a:spcBef>
                  <a:spcPts val="0"/>
                </a:spcBef>
                <a:spcAft>
                  <a:spcPts val="0"/>
                </a:spcAft>
              </a:pPr>
              <a:r>
                <a:rPr lang="en-US" sz="21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 </a:t>
              </a:r>
              <a:r>
                <a:rPr lang="en-US" sz="30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Alternative Fuel Incentive Grant</a:t>
              </a:r>
              <a:endParaRPr lang="en-US" sz="3000" dirty="0">
                <a:solidFill>
                  <a:prstClr val="black"/>
                </a:solidFill>
                <a:latin typeface="Calibri" panose="020F0502020204030204"/>
              </a:endParaRPr>
            </a:p>
          </p:txBody>
        </p:sp>
      </p:grpSp>
      <p:pic>
        <p:nvPicPr>
          <p:cNvPr id="13" name="Picture 12">
            <a:extLst>
              <a:ext uri="{FF2B5EF4-FFF2-40B4-BE49-F238E27FC236}">
                <a16:creationId xmlns:a16="http://schemas.microsoft.com/office/drawing/2014/main" id="{65502ED0-3C25-4AC7-A422-91D7A3E8F0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5353" y="6248400"/>
            <a:ext cx="896352" cy="411803"/>
          </a:xfrm>
          <a:prstGeom prst="rect">
            <a:avLst/>
          </a:prstGeom>
        </p:spPr>
      </p:pic>
      <p:sp>
        <p:nvSpPr>
          <p:cNvPr id="2" name="TextBox 1">
            <a:extLst>
              <a:ext uri="{FF2B5EF4-FFF2-40B4-BE49-F238E27FC236}">
                <a16:creationId xmlns:a16="http://schemas.microsoft.com/office/drawing/2014/main" id="{63558CDA-6F58-4BB5-BBE2-A88CCE0A48CA}"/>
              </a:ext>
            </a:extLst>
          </p:cNvPr>
          <p:cNvSpPr txBox="1"/>
          <p:nvPr/>
        </p:nvSpPr>
        <p:spPr>
          <a:xfrm>
            <a:off x="1447800" y="1295400"/>
            <a:ext cx="6553200" cy="3724096"/>
          </a:xfrm>
          <a:prstGeom prst="rect">
            <a:avLst/>
          </a:prstGeom>
          <a:solidFill>
            <a:schemeClr val="bg1"/>
          </a:solidFill>
        </p:spPr>
        <p:txBody>
          <a:bodyPr wrap="square" rtlCol="0">
            <a:spAutoFit/>
          </a:bodyPr>
          <a:lstStyle/>
          <a:p>
            <a:r>
              <a:rPr lang="en-US" sz="2400" u="sng" dirty="0"/>
              <a:t>Usually 3 categories for grant application</a:t>
            </a:r>
            <a:r>
              <a:rPr lang="en-US" sz="2400" dirty="0"/>
              <a:t>:</a:t>
            </a:r>
          </a:p>
          <a:p>
            <a:endParaRPr lang="en-US" sz="2400" dirty="0"/>
          </a:p>
          <a:p>
            <a:pPr marL="342900" indent="-342900">
              <a:spcAft>
                <a:spcPts val="600"/>
              </a:spcAft>
              <a:buFont typeface="Wingdings" panose="05000000000000000000" pitchFamily="2" charset="2"/>
              <a:buChar char="q"/>
            </a:pPr>
            <a:r>
              <a:rPr lang="en-US" sz="2400" dirty="0"/>
              <a:t> Vehicle Retrofit or Purchase Projects</a:t>
            </a:r>
          </a:p>
          <a:p>
            <a:pPr marL="342900" indent="-342900">
              <a:spcAft>
                <a:spcPts val="600"/>
              </a:spcAft>
              <a:buFont typeface="Wingdings" panose="05000000000000000000" pitchFamily="2" charset="2"/>
              <a:buChar char="q"/>
            </a:pPr>
            <a:r>
              <a:rPr lang="en-US" sz="2400" dirty="0"/>
              <a:t>Alternative Fuel Refueling Infrastructure Projects</a:t>
            </a:r>
          </a:p>
          <a:p>
            <a:pPr marL="342900" indent="-342900">
              <a:spcAft>
                <a:spcPts val="600"/>
              </a:spcAft>
              <a:buFont typeface="Wingdings" panose="05000000000000000000" pitchFamily="2" charset="2"/>
              <a:buChar char="q"/>
            </a:pPr>
            <a:r>
              <a:rPr lang="en-US" sz="2400" dirty="0"/>
              <a:t> Innovative Technology Projects</a:t>
            </a:r>
          </a:p>
          <a:p>
            <a:pPr marL="342900" indent="-342900">
              <a:spcAft>
                <a:spcPts val="600"/>
              </a:spcAft>
              <a:buFont typeface="Wingdings" panose="05000000000000000000" pitchFamily="2" charset="2"/>
              <a:buChar char="q"/>
            </a:pPr>
            <a:endParaRPr lang="en-US" sz="2400" dirty="0"/>
          </a:p>
          <a:p>
            <a:pPr marL="342900" indent="-342900">
              <a:spcAft>
                <a:spcPts val="600"/>
              </a:spcAft>
              <a:buFont typeface="Wingdings" panose="05000000000000000000" pitchFamily="2" charset="2"/>
              <a:buChar char="q"/>
            </a:pPr>
            <a:r>
              <a:rPr lang="en-US" sz="2400" dirty="0"/>
              <a:t>~ $5mm per year – funded through utility tax</a:t>
            </a:r>
          </a:p>
        </p:txBody>
      </p:sp>
    </p:spTree>
    <p:extLst>
      <p:ext uri="{BB962C8B-B14F-4D97-AF65-F5344CB8AC3E}">
        <p14:creationId xmlns:p14="http://schemas.microsoft.com/office/powerpoint/2010/main" val="278917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Ink 10"/>
              <p14:cNvContentPartPr/>
              <p14:nvPr/>
            </p14:nvContentPartPr>
            <p14:xfrm>
              <a:off x="-622520" y="974459"/>
              <a:ext cx="270" cy="270"/>
            </p14:xfrm>
          </p:contentPart>
        </mc:Choice>
        <mc:Fallback xmlns="">
          <p:pic>
            <p:nvPicPr>
              <p:cNvPr id="11" name="Ink 10"/>
              <p:cNvPicPr/>
              <p:nvPr/>
            </p:nvPicPr>
            <p:blipFill>
              <a:blip r:embed="rId5"/>
              <a:stretch>
                <a:fillRect/>
              </a:stretch>
            </p:blipFill>
            <p:spPr>
              <a:xfrm>
                <a:off x="-629270" y="967709"/>
                <a:ext cx="13500" cy="13500"/>
              </a:xfrm>
              <a:prstGeom prst="rect">
                <a:avLst/>
              </a:prstGeom>
            </p:spPr>
          </p:pic>
        </mc:Fallback>
      </mc:AlternateContent>
      <p:grpSp>
        <p:nvGrpSpPr>
          <p:cNvPr id="5" name="Group 4">
            <a:extLst>
              <a:ext uri="{FF2B5EF4-FFF2-40B4-BE49-F238E27FC236}">
                <a16:creationId xmlns:a16="http://schemas.microsoft.com/office/drawing/2014/main" id="{F8B8EF7D-BD36-4075-80D2-5D9C4C94126B}"/>
              </a:ext>
            </a:extLst>
          </p:cNvPr>
          <p:cNvGrpSpPr/>
          <p:nvPr/>
        </p:nvGrpSpPr>
        <p:grpSpPr>
          <a:xfrm>
            <a:off x="110313" y="60747"/>
            <a:ext cx="8923374" cy="752882"/>
            <a:chOff x="110313" y="60747"/>
            <a:chExt cx="8923374" cy="752882"/>
          </a:xfrm>
        </p:grpSpPr>
        <p:pic>
          <p:nvPicPr>
            <p:cNvPr id="8" name="Picture 7"/>
            <p:cNvPicPr>
              <a:picLocks noChangeAspect="1"/>
            </p:cNvPicPr>
            <p:nvPr/>
          </p:nvPicPr>
          <p:blipFill>
            <a:blip r:embed="rId6"/>
            <a:stretch>
              <a:fillRect/>
            </a:stretch>
          </p:blipFill>
          <p:spPr>
            <a:xfrm>
              <a:off x="110313" y="60747"/>
              <a:ext cx="8923374" cy="752882"/>
            </a:xfrm>
            <a:prstGeom prst="rect">
              <a:avLst/>
            </a:prstGeom>
          </p:spPr>
        </p:pic>
        <p:sp>
          <p:nvSpPr>
            <p:cNvPr id="21" name="TextBox 20"/>
            <p:cNvSpPr txBox="1"/>
            <p:nvPr/>
          </p:nvSpPr>
          <p:spPr>
            <a:xfrm>
              <a:off x="1806595" y="160189"/>
              <a:ext cx="5530810" cy="553998"/>
            </a:xfrm>
            <a:prstGeom prst="rect">
              <a:avLst/>
            </a:prstGeom>
            <a:noFill/>
          </p:spPr>
          <p:txBody>
            <a:bodyPr wrap="square" rtlCol="0">
              <a:spAutoFit/>
            </a:bodyPr>
            <a:lstStyle/>
            <a:p>
              <a:pPr algn="ctr" defTabSz="685800" eaLnBrk="1" fontAlgn="auto" hangingPunct="1">
                <a:spcBef>
                  <a:spcPts val="0"/>
                </a:spcBef>
                <a:spcAft>
                  <a:spcPts val="0"/>
                </a:spcAft>
              </a:pPr>
              <a:r>
                <a:rPr lang="en-US" sz="21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 </a:t>
              </a:r>
              <a:r>
                <a:rPr lang="en-US" sz="30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Alternative Fuel Incentive Grant</a:t>
              </a:r>
              <a:endParaRPr lang="en-US" sz="3000" dirty="0">
                <a:solidFill>
                  <a:prstClr val="black"/>
                </a:solidFill>
                <a:latin typeface="Calibri" panose="020F0502020204030204"/>
              </a:endParaRPr>
            </a:p>
          </p:txBody>
        </p:sp>
      </p:grpSp>
      <p:pic>
        <p:nvPicPr>
          <p:cNvPr id="13" name="Picture 12">
            <a:extLst>
              <a:ext uri="{FF2B5EF4-FFF2-40B4-BE49-F238E27FC236}">
                <a16:creationId xmlns:a16="http://schemas.microsoft.com/office/drawing/2014/main" id="{65502ED0-3C25-4AC7-A422-91D7A3E8F0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5353" y="6248400"/>
            <a:ext cx="896352" cy="411803"/>
          </a:xfrm>
          <a:prstGeom prst="rect">
            <a:avLst/>
          </a:prstGeom>
        </p:spPr>
      </p:pic>
      <p:sp>
        <p:nvSpPr>
          <p:cNvPr id="2" name="TextBox 1">
            <a:extLst>
              <a:ext uri="{FF2B5EF4-FFF2-40B4-BE49-F238E27FC236}">
                <a16:creationId xmlns:a16="http://schemas.microsoft.com/office/drawing/2014/main" id="{63558CDA-6F58-4BB5-BBE2-A88CCE0A48CA}"/>
              </a:ext>
            </a:extLst>
          </p:cNvPr>
          <p:cNvSpPr txBox="1"/>
          <p:nvPr/>
        </p:nvSpPr>
        <p:spPr>
          <a:xfrm>
            <a:off x="207556" y="1143000"/>
            <a:ext cx="8728887" cy="3508653"/>
          </a:xfrm>
          <a:prstGeom prst="rect">
            <a:avLst/>
          </a:prstGeom>
          <a:solidFill>
            <a:schemeClr val="bg1"/>
          </a:solidFill>
        </p:spPr>
        <p:txBody>
          <a:bodyPr wrap="square" rtlCol="0">
            <a:spAutoFit/>
          </a:bodyPr>
          <a:lstStyle/>
          <a:p>
            <a:pPr lvl="1" algn="ctr">
              <a:spcAft>
                <a:spcPts val="600"/>
              </a:spcAft>
            </a:pPr>
            <a:r>
              <a:rPr lang="en-US" sz="2400" dirty="0"/>
              <a:t> </a:t>
            </a:r>
            <a:r>
              <a:rPr lang="en-US" sz="2400" u="sng" dirty="0"/>
              <a:t>Vehicle Retrofit or Purchase Projects</a:t>
            </a:r>
          </a:p>
          <a:p>
            <a:pPr marL="800100" lvl="1" indent="-342900">
              <a:spcAft>
                <a:spcPts val="600"/>
              </a:spcAft>
              <a:buFont typeface="Courier New" panose="02070309020205020404" pitchFamily="49" charset="0"/>
              <a:buChar char="o"/>
            </a:pPr>
            <a:r>
              <a:rPr lang="en-US" sz="2400" dirty="0"/>
              <a:t>Pays for the incremental cost of the new bus</a:t>
            </a:r>
          </a:p>
          <a:p>
            <a:pPr marL="800100" lvl="1" indent="-342900">
              <a:spcAft>
                <a:spcPts val="600"/>
              </a:spcAft>
              <a:buFont typeface="Courier New" panose="02070309020205020404" pitchFamily="49" charset="0"/>
              <a:buChar char="o"/>
            </a:pPr>
            <a:r>
              <a:rPr lang="en-US" sz="2400" dirty="0"/>
              <a:t>LNG, CNG, LPG, Hydrogen, biodiesel blends &gt; 20% and electric- OK</a:t>
            </a:r>
          </a:p>
          <a:p>
            <a:pPr marL="800100" lvl="1" indent="-342900">
              <a:spcAft>
                <a:spcPts val="600"/>
              </a:spcAft>
              <a:buFont typeface="Courier New" panose="02070309020205020404" pitchFamily="49" charset="0"/>
              <a:buChar char="o"/>
            </a:pPr>
            <a:r>
              <a:rPr lang="en-US" sz="2400" dirty="0"/>
              <a:t>Registered in PA (2 year min)</a:t>
            </a:r>
          </a:p>
          <a:p>
            <a:pPr marL="800100" lvl="1" indent="-342900">
              <a:spcAft>
                <a:spcPts val="600"/>
              </a:spcAft>
              <a:buFont typeface="Courier New" panose="02070309020205020404" pitchFamily="49" charset="0"/>
              <a:buChar char="o"/>
            </a:pPr>
            <a:r>
              <a:rPr lang="en-US" sz="2400" dirty="0"/>
              <a:t>Lessee ok but need additional paperwork to be submitted</a:t>
            </a:r>
          </a:p>
          <a:p>
            <a:pPr marL="800100" lvl="1" indent="-342900">
              <a:spcAft>
                <a:spcPts val="600"/>
              </a:spcAft>
              <a:buFont typeface="Courier New" panose="02070309020205020404" pitchFamily="49" charset="0"/>
              <a:buChar char="o"/>
            </a:pPr>
            <a:r>
              <a:rPr lang="en-US" sz="2400" dirty="0"/>
              <a:t>Maxed out at $300k per application</a:t>
            </a:r>
          </a:p>
          <a:p>
            <a:pPr lvl="1">
              <a:spcAft>
                <a:spcPts val="600"/>
              </a:spcAft>
            </a:pPr>
            <a:endParaRPr lang="en-US" sz="2400" dirty="0"/>
          </a:p>
        </p:txBody>
      </p:sp>
    </p:spTree>
    <p:extLst>
      <p:ext uri="{BB962C8B-B14F-4D97-AF65-F5344CB8AC3E}">
        <p14:creationId xmlns:p14="http://schemas.microsoft.com/office/powerpoint/2010/main" val="187422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Ink 10"/>
              <p14:cNvContentPartPr/>
              <p14:nvPr/>
            </p14:nvContentPartPr>
            <p14:xfrm>
              <a:off x="-622520" y="974459"/>
              <a:ext cx="270" cy="270"/>
            </p14:xfrm>
          </p:contentPart>
        </mc:Choice>
        <mc:Fallback xmlns="">
          <p:pic>
            <p:nvPicPr>
              <p:cNvPr id="11" name="Ink 10"/>
              <p:cNvPicPr/>
              <p:nvPr/>
            </p:nvPicPr>
            <p:blipFill>
              <a:blip r:embed="rId5"/>
              <a:stretch>
                <a:fillRect/>
              </a:stretch>
            </p:blipFill>
            <p:spPr>
              <a:xfrm>
                <a:off x="-629270" y="967709"/>
                <a:ext cx="13500" cy="13500"/>
              </a:xfrm>
              <a:prstGeom prst="rect">
                <a:avLst/>
              </a:prstGeom>
            </p:spPr>
          </p:pic>
        </mc:Fallback>
      </mc:AlternateContent>
      <p:grpSp>
        <p:nvGrpSpPr>
          <p:cNvPr id="5" name="Group 4">
            <a:extLst>
              <a:ext uri="{FF2B5EF4-FFF2-40B4-BE49-F238E27FC236}">
                <a16:creationId xmlns:a16="http://schemas.microsoft.com/office/drawing/2014/main" id="{F8B8EF7D-BD36-4075-80D2-5D9C4C94126B}"/>
              </a:ext>
            </a:extLst>
          </p:cNvPr>
          <p:cNvGrpSpPr/>
          <p:nvPr/>
        </p:nvGrpSpPr>
        <p:grpSpPr>
          <a:xfrm>
            <a:off x="110313" y="60747"/>
            <a:ext cx="8923374" cy="752882"/>
            <a:chOff x="110313" y="60747"/>
            <a:chExt cx="8923374" cy="752882"/>
          </a:xfrm>
        </p:grpSpPr>
        <p:pic>
          <p:nvPicPr>
            <p:cNvPr id="8" name="Picture 7"/>
            <p:cNvPicPr>
              <a:picLocks noChangeAspect="1"/>
            </p:cNvPicPr>
            <p:nvPr/>
          </p:nvPicPr>
          <p:blipFill>
            <a:blip r:embed="rId6"/>
            <a:stretch>
              <a:fillRect/>
            </a:stretch>
          </p:blipFill>
          <p:spPr>
            <a:xfrm>
              <a:off x="110313" y="60747"/>
              <a:ext cx="8923374" cy="752882"/>
            </a:xfrm>
            <a:prstGeom prst="rect">
              <a:avLst/>
            </a:prstGeom>
          </p:spPr>
        </p:pic>
        <p:sp>
          <p:nvSpPr>
            <p:cNvPr id="21" name="TextBox 20"/>
            <p:cNvSpPr txBox="1"/>
            <p:nvPr/>
          </p:nvSpPr>
          <p:spPr>
            <a:xfrm>
              <a:off x="1806595" y="160189"/>
              <a:ext cx="5530810" cy="553998"/>
            </a:xfrm>
            <a:prstGeom prst="rect">
              <a:avLst/>
            </a:prstGeom>
            <a:noFill/>
          </p:spPr>
          <p:txBody>
            <a:bodyPr wrap="square" rtlCol="0">
              <a:spAutoFit/>
            </a:bodyPr>
            <a:lstStyle/>
            <a:p>
              <a:pPr algn="ctr" defTabSz="685800" eaLnBrk="1" fontAlgn="auto" hangingPunct="1">
                <a:spcBef>
                  <a:spcPts val="0"/>
                </a:spcBef>
                <a:spcAft>
                  <a:spcPts val="0"/>
                </a:spcAft>
              </a:pPr>
              <a:r>
                <a:rPr lang="en-US" sz="21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 </a:t>
              </a:r>
              <a:r>
                <a:rPr lang="en-US" sz="30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Alternative Fuel Incentive Grant</a:t>
              </a:r>
              <a:endParaRPr lang="en-US" sz="3000" dirty="0">
                <a:solidFill>
                  <a:prstClr val="black"/>
                </a:solidFill>
                <a:latin typeface="Calibri" panose="020F0502020204030204"/>
              </a:endParaRPr>
            </a:p>
          </p:txBody>
        </p:sp>
      </p:grpSp>
      <p:pic>
        <p:nvPicPr>
          <p:cNvPr id="13" name="Picture 12">
            <a:extLst>
              <a:ext uri="{FF2B5EF4-FFF2-40B4-BE49-F238E27FC236}">
                <a16:creationId xmlns:a16="http://schemas.microsoft.com/office/drawing/2014/main" id="{65502ED0-3C25-4AC7-A422-91D7A3E8F0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5353" y="6248400"/>
            <a:ext cx="896352" cy="411803"/>
          </a:xfrm>
          <a:prstGeom prst="rect">
            <a:avLst/>
          </a:prstGeom>
        </p:spPr>
      </p:pic>
      <p:pic>
        <p:nvPicPr>
          <p:cNvPr id="4" name="Picture 3">
            <a:extLst>
              <a:ext uri="{FF2B5EF4-FFF2-40B4-BE49-F238E27FC236}">
                <a16:creationId xmlns:a16="http://schemas.microsoft.com/office/drawing/2014/main" id="{88DD12A3-A0BC-4607-B919-36C8184F1BF8}"/>
              </a:ext>
            </a:extLst>
          </p:cNvPr>
          <p:cNvPicPr>
            <a:picLocks noChangeAspect="1"/>
          </p:cNvPicPr>
          <p:nvPr/>
        </p:nvPicPr>
        <p:blipFill>
          <a:blip r:embed="rId8">
            <a:lum bright="-20000" contrast="40000"/>
          </a:blip>
          <a:stretch>
            <a:fillRect/>
          </a:stretch>
        </p:blipFill>
        <p:spPr>
          <a:xfrm>
            <a:off x="1806595" y="913071"/>
            <a:ext cx="5050055" cy="2570387"/>
          </a:xfrm>
          <a:prstGeom prst="rect">
            <a:avLst/>
          </a:prstGeom>
        </p:spPr>
      </p:pic>
      <p:pic>
        <p:nvPicPr>
          <p:cNvPr id="7" name="Picture 6">
            <a:extLst>
              <a:ext uri="{FF2B5EF4-FFF2-40B4-BE49-F238E27FC236}">
                <a16:creationId xmlns:a16="http://schemas.microsoft.com/office/drawing/2014/main" id="{4CD266B2-B301-4F2C-8AA0-E81B8460DF36}"/>
              </a:ext>
            </a:extLst>
          </p:cNvPr>
          <p:cNvPicPr>
            <a:picLocks noChangeAspect="1"/>
          </p:cNvPicPr>
          <p:nvPr/>
        </p:nvPicPr>
        <p:blipFill>
          <a:blip r:embed="rId9">
            <a:lum bright="-20000" contrast="40000"/>
          </a:blip>
          <a:stretch>
            <a:fillRect/>
          </a:stretch>
        </p:blipFill>
        <p:spPr>
          <a:xfrm>
            <a:off x="1768495" y="3607530"/>
            <a:ext cx="5088155" cy="2846771"/>
          </a:xfrm>
          <a:prstGeom prst="rect">
            <a:avLst/>
          </a:prstGeom>
        </p:spPr>
      </p:pic>
    </p:spTree>
    <p:extLst>
      <p:ext uri="{BB962C8B-B14F-4D97-AF65-F5344CB8AC3E}">
        <p14:creationId xmlns:p14="http://schemas.microsoft.com/office/powerpoint/2010/main" val="318541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265113" y="381000"/>
            <a:ext cx="23971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defRPr sz="3200">
                <a:solidFill>
                  <a:schemeClr val="tx1"/>
                </a:solidFill>
                <a:latin typeface="Georgia" pitchFamily="18" charset="0"/>
              </a:defRPr>
            </a:lvl1pPr>
            <a:lvl2pPr marL="742950" indent="-285750">
              <a:defRPr sz="3200">
                <a:solidFill>
                  <a:schemeClr val="tx1"/>
                </a:solidFill>
                <a:latin typeface="Georgia" pitchFamily="18" charset="0"/>
              </a:defRPr>
            </a:lvl2pPr>
            <a:lvl3pPr marL="1143000" indent="-228600">
              <a:defRPr sz="3200">
                <a:solidFill>
                  <a:schemeClr val="tx1"/>
                </a:solidFill>
                <a:latin typeface="Georgia" pitchFamily="18" charset="0"/>
              </a:defRPr>
            </a:lvl3pPr>
            <a:lvl4pPr marL="1600200" indent="-228600">
              <a:defRPr sz="3200">
                <a:solidFill>
                  <a:schemeClr val="tx1"/>
                </a:solidFill>
                <a:latin typeface="Georgia" pitchFamily="18" charset="0"/>
              </a:defRPr>
            </a:lvl4pPr>
            <a:lvl5pPr marL="2057400" indent="-228600">
              <a:defRPr sz="3200">
                <a:solidFill>
                  <a:schemeClr val="tx1"/>
                </a:solidFill>
                <a:latin typeface="Georgia" pitchFamily="18" charset="0"/>
              </a:defRPr>
            </a:lvl5pPr>
            <a:lvl6pPr marL="2514600" indent="-228600" eaLnBrk="0" fontAlgn="base" hangingPunct="0">
              <a:spcBef>
                <a:spcPct val="0"/>
              </a:spcBef>
              <a:spcAft>
                <a:spcPct val="0"/>
              </a:spcAft>
              <a:defRPr sz="3200">
                <a:solidFill>
                  <a:schemeClr val="tx1"/>
                </a:solidFill>
                <a:latin typeface="Georgia" pitchFamily="18" charset="0"/>
              </a:defRPr>
            </a:lvl6pPr>
            <a:lvl7pPr marL="2971800" indent="-228600" eaLnBrk="0" fontAlgn="base" hangingPunct="0">
              <a:spcBef>
                <a:spcPct val="0"/>
              </a:spcBef>
              <a:spcAft>
                <a:spcPct val="0"/>
              </a:spcAft>
              <a:defRPr sz="3200">
                <a:solidFill>
                  <a:schemeClr val="tx1"/>
                </a:solidFill>
                <a:latin typeface="Georgia" pitchFamily="18" charset="0"/>
              </a:defRPr>
            </a:lvl7pPr>
            <a:lvl8pPr marL="3429000" indent="-228600" eaLnBrk="0" fontAlgn="base" hangingPunct="0">
              <a:spcBef>
                <a:spcPct val="0"/>
              </a:spcBef>
              <a:spcAft>
                <a:spcPct val="0"/>
              </a:spcAft>
              <a:defRPr sz="3200">
                <a:solidFill>
                  <a:schemeClr val="tx1"/>
                </a:solidFill>
                <a:latin typeface="Georgia" pitchFamily="18" charset="0"/>
              </a:defRPr>
            </a:lvl8pPr>
            <a:lvl9pPr marL="3886200" indent="-228600" eaLnBrk="0" fontAlgn="base" hangingPunct="0">
              <a:spcBef>
                <a:spcPct val="0"/>
              </a:spcBef>
              <a:spcAft>
                <a:spcPct val="0"/>
              </a:spcAft>
              <a:defRPr sz="3200">
                <a:solidFill>
                  <a:schemeClr val="tx1"/>
                </a:solidFill>
                <a:latin typeface="Georgia" pitchFamily="18" charset="0"/>
              </a:defRPr>
            </a:lvl9pPr>
          </a:lstStyle>
          <a:p>
            <a:endParaRPr lang="en-US" sz="1400" b="1" dirty="0">
              <a:solidFill>
                <a:srgbClr val="333399"/>
              </a:solidFill>
            </a:endParaRPr>
          </a:p>
        </p:txBody>
      </p:sp>
      <p:sp>
        <p:nvSpPr>
          <p:cNvPr id="6147" name="Text Box 4"/>
          <p:cNvSpPr txBox="1">
            <a:spLocks noChangeArrowheads="1"/>
          </p:cNvSpPr>
          <p:nvPr/>
        </p:nvSpPr>
        <p:spPr bwMode="auto">
          <a:xfrm>
            <a:off x="2201863" y="1389063"/>
            <a:ext cx="187325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defRPr sz="3200">
                <a:solidFill>
                  <a:schemeClr val="tx1"/>
                </a:solidFill>
                <a:latin typeface="Georgia" pitchFamily="18" charset="0"/>
              </a:defRPr>
            </a:lvl1pPr>
            <a:lvl2pPr marL="742950" indent="-285750">
              <a:defRPr sz="3200">
                <a:solidFill>
                  <a:schemeClr val="tx1"/>
                </a:solidFill>
                <a:latin typeface="Georgia" pitchFamily="18" charset="0"/>
              </a:defRPr>
            </a:lvl2pPr>
            <a:lvl3pPr marL="1143000" indent="-228600">
              <a:defRPr sz="3200">
                <a:solidFill>
                  <a:schemeClr val="tx1"/>
                </a:solidFill>
                <a:latin typeface="Georgia" pitchFamily="18" charset="0"/>
              </a:defRPr>
            </a:lvl3pPr>
            <a:lvl4pPr marL="1600200" indent="-228600">
              <a:defRPr sz="3200">
                <a:solidFill>
                  <a:schemeClr val="tx1"/>
                </a:solidFill>
                <a:latin typeface="Georgia" pitchFamily="18" charset="0"/>
              </a:defRPr>
            </a:lvl4pPr>
            <a:lvl5pPr marL="2057400" indent="-228600">
              <a:defRPr sz="3200">
                <a:solidFill>
                  <a:schemeClr val="tx1"/>
                </a:solidFill>
                <a:latin typeface="Georgia" pitchFamily="18" charset="0"/>
              </a:defRPr>
            </a:lvl5pPr>
            <a:lvl6pPr marL="2514600" indent="-228600" eaLnBrk="0" fontAlgn="base" hangingPunct="0">
              <a:spcBef>
                <a:spcPct val="0"/>
              </a:spcBef>
              <a:spcAft>
                <a:spcPct val="0"/>
              </a:spcAft>
              <a:defRPr sz="3200">
                <a:solidFill>
                  <a:schemeClr val="tx1"/>
                </a:solidFill>
                <a:latin typeface="Georgia" pitchFamily="18" charset="0"/>
              </a:defRPr>
            </a:lvl6pPr>
            <a:lvl7pPr marL="2971800" indent="-228600" eaLnBrk="0" fontAlgn="base" hangingPunct="0">
              <a:spcBef>
                <a:spcPct val="0"/>
              </a:spcBef>
              <a:spcAft>
                <a:spcPct val="0"/>
              </a:spcAft>
              <a:defRPr sz="3200">
                <a:solidFill>
                  <a:schemeClr val="tx1"/>
                </a:solidFill>
                <a:latin typeface="Georgia" pitchFamily="18" charset="0"/>
              </a:defRPr>
            </a:lvl7pPr>
            <a:lvl8pPr marL="3429000" indent="-228600" eaLnBrk="0" fontAlgn="base" hangingPunct="0">
              <a:spcBef>
                <a:spcPct val="0"/>
              </a:spcBef>
              <a:spcAft>
                <a:spcPct val="0"/>
              </a:spcAft>
              <a:defRPr sz="3200">
                <a:solidFill>
                  <a:schemeClr val="tx1"/>
                </a:solidFill>
                <a:latin typeface="Georgia" pitchFamily="18" charset="0"/>
              </a:defRPr>
            </a:lvl8pPr>
            <a:lvl9pPr marL="3886200" indent="-228600" eaLnBrk="0" fontAlgn="base" hangingPunct="0">
              <a:spcBef>
                <a:spcPct val="0"/>
              </a:spcBef>
              <a:spcAft>
                <a:spcPct val="0"/>
              </a:spcAft>
              <a:defRPr sz="3200">
                <a:solidFill>
                  <a:schemeClr val="tx1"/>
                </a:solidFill>
                <a:latin typeface="Georgia" pitchFamily="18" charset="0"/>
              </a:defRPr>
            </a:lvl9pPr>
          </a:lstStyle>
          <a:p>
            <a:endParaRPr lang="en-US" sz="400" dirty="0">
              <a:solidFill>
                <a:srgbClr val="808080"/>
              </a:solidFill>
              <a:latin typeface="Arial" charset="0"/>
            </a:endParaRPr>
          </a:p>
        </p:txBody>
      </p:sp>
      <p:sp>
        <p:nvSpPr>
          <p:cNvPr id="69638" name="Text Box 6"/>
          <p:cNvSpPr txBox="1">
            <a:spLocks noChangeArrowheads="1"/>
          </p:cNvSpPr>
          <p:nvPr/>
        </p:nvSpPr>
        <p:spPr bwMode="auto">
          <a:xfrm>
            <a:off x="381000" y="1245393"/>
            <a:ext cx="8229600" cy="650875"/>
          </a:xfrm>
          <a:prstGeom prst="rect">
            <a:avLst/>
          </a:prstGeom>
          <a:solidFill>
            <a:schemeClr val="accent2"/>
          </a:solidFill>
          <a:ln w="9525">
            <a:solidFill>
              <a:schemeClr val="tx1"/>
            </a:solidFill>
            <a:miter lim="800000"/>
            <a:headEnd/>
            <a:tailEnd/>
          </a:ln>
        </p:spPr>
        <p:txBody>
          <a:bodyPr>
            <a:spAutoFit/>
          </a:bodyPr>
          <a:lstStyle>
            <a:lvl1pPr>
              <a:defRPr sz="3200">
                <a:solidFill>
                  <a:schemeClr val="tx1"/>
                </a:solidFill>
                <a:latin typeface="Georgia" pitchFamily="18" charset="0"/>
              </a:defRPr>
            </a:lvl1pPr>
            <a:lvl2pPr marL="742950" indent="-285750">
              <a:defRPr sz="3200">
                <a:solidFill>
                  <a:schemeClr val="tx1"/>
                </a:solidFill>
                <a:latin typeface="Georgia" pitchFamily="18" charset="0"/>
              </a:defRPr>
            </a:lvl2pPr>
            <a:lvl3pPr marL="1143000" indent="-228600">
              <a:defRPr sz="3200">
                <a:solidFill>
                  <a:schemeClr val="tx1"/>
                </a:solidFill>
                <a:latin typeface="Georgia" pitchFamily="18" charset="0"/>
              </a:defRPr>
            </a:lvl3pPr>
            <a:lvl4pPr marL="1600200" indent="-228600">
              <a:defRPr sz="3200">
                <a:solidFill>
                  <a:schemeClr val="tx1"/>
                </a:solidFill>
                <a:latin typeface="Georgia" pitchFamily="18" charset="0"/>
              </a:defRPr>
            </a:lvl4pPr>
            <a:lvl5pPr marL="2057400" indent="-228600">
              <a:defRPr sz="3200">
                <a:solidFill>
                  <a:schemeClr val="tx1"/>
                </a:solidFill>
                <a:latin typeface="Georgia" pitchFamily="18" charset="0"/>
              </a:defRPr>
            </a:lvl5pPr>
            <a:lvl6pPr marL="2514600" indent="-228600" eaLnBrk="0" fontAlgn="base" hangingPunct="0">
              <a:spcBef>
                <a:spcPct val="0"/>
              </a:spcBef>
              <a:spcAft>
                <a:spcPct val="0"/>
              </a:spcAft>
              <a:defRPr sz="3200">
                <a:solidFill>
                  <a:schemeClr val="tx1"/>
                </a:solidFill>
                <a:latin typeface="Georgia" pitchFamily="18" charset="0"/>
              </a:defRPr>
            </a:lvl6pPr>
            <a:lvl7pPr marL="2971800" indent="-228600" eaLnBrk="0" fontAlgn="base" hangingPunct="0">
              <a:spcBef>
                <a:spcPct val="0"/>
              </a:spcBef>
              <a:spcAft>
                <a:spcPct val="0"/>
              </a:spcAft>
              <a:defRPr sz="3200">
                <a:solidFill>
                  <a:schemeClr val="tx1"/>
                </a:solidFill>
                <a:latin typeface="Georgia" pitchFamily="18" charset="0"/>
              </a:defRPr>
            </a:lvl7pPr>
            <a:lvl8pPr marL="3429000" indent="-228600" eaLnBrk="0" fontAlgn="base" hangingPunct="0">
              <a:spcBef>
                <a:spcPct val="0"/>
              </a:spcBef>
              <a:spcAft>
                <a:spcPct val="0"/>
              </a:spcAft>
              <a:defRPr sz="3200">
                <a:solidFill>
                  <a:schemeClr val="tx1"/>
                </a:solidFill>
                <a:latin typeface="Georgia" pitchFamily="18" charset="0"/>
              </a:defRPr>
            </a:lvl8pPr>
            <a:lvl9pPr marL="3886200" indent="-228600" eaLnBrk="0" fontAlgn="base" hangingPunct="0">
              <a:spcBef>
                <a:spcPct val="0"/>
              </a:spcBef>
              <a:spcAft>
                <a:spcPct val="0"/>
              </a:spcAft>
              <a:defRPr sz="3200">
                <a:solidFill>
                  <a:schemeClr val="tx1"/>
                </a:solidFill>
                <a:latin typeface="Georgia" pitchFamily="18" charset="0"/>
              </a:defRPr>
            </a:lvl9pPr>
          </a:lstStyle>
          <a:p>
            <a:pPr algn="ctr">
              <a:spcBef>
                <a:spcPct val="50000"/>
              </a:spcBef>
            </a:pPr>
            <a:r>
              <a:rPr lang="en-US" sz="3600" b="1" dirty="0">
                <a:solidFill>
                  <a:schemeClr val="bg1"/>
                </a:solidFill>
                <a:latin typeface="Garamond" pitchFamily="18" charset="0"/>
              </a:rPr>
              <a:t>What is Clean Cities?</a:t>
            </a:r>
            <a:endParaRPr lang="en-US" sz="3600" dirty="0">
              <a:solidFill>
                <a:schemeClr val="bg1"/>
              </a:solidFill>
            </a:endParaRPr>
          </a:p>
        </p:txBody>
      </p:sp>
      <p:sp>
        <p:nvSpPr>
          <p:cNvPr id="6150" name="Text Box 7"/>
          <p:cNvSpPr txBox="1">
            <a:spLocks noChangeArrowheads="1"/>
          </p:cNvSpPr>
          <p:nvPr/>
        </p:nvSpPr>
        <p:spPr bwMode="auto">
          <a:xfrm>
            <a:off x="6477000" y="5562600"/>
            <a:ext cx="190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eorgia" pitchFamily="18" charset="0"/>
              </a:defRPr>
            </a:lvl1pPr>
            <a:lvl2pPr marL="742950" indent="-285750">
              <a:defRPr sz="3200">
                <a:solidFill>
                  <a:schemeClr val="tx1"/>
                </a:solidFill>
                <a:latin typeface="Georgia" pitchFamily="18" charset="0"/>
              </a:defRPr>
            </a:lvl2pPr>
            <a:lvl3pPr marL="1143000" indent="-228600">
              <a:defRPr sz="3200">
                <a:solidFill>
                  <a:schemeClr val="tx1"/>
                </a:solidFill>
                <a:latin typeface="Georgia" pitchFamily="18" charset="0"/>
              </a:defRPr>
            </a:lvl3pPr>
            <a:lvl4pPr marL="1600200" indent="-228600">
              <a:defRPr sz="3200">
                <a:solidFill>
                  <a:schemeClr val="tx1"/>
                </a:solidFill>
                <a:latin typeface="Georgia" pitchFamily="18" charset="0"/>
              </a:defRPr>
            </a:lvl4pPr>
            <a:lvl5pPr marL="2057400" indent="-228600">
              <a:defRPr sz="3200">
                <a:solidFill>
                  <a:schemeClr val="tx1"/>
                </a:solidFill>
                <a:latin typeface="Georgia" pitchFamily="18" charset="0"/>
              </a:defRPr>
            </a:lvl5pPr>
            <a:lvl6pPr marL="2514600" indent="-228600" eaLnBrk="0" fontAlgn="base" hangingPunct="0">
              <a:spcBef>
                <a:spcPct val="0"/>
              </a:spcBef>
              <a:spcAft>
                <a:spcPct val="0"/>
              </a:spcAft>
              <a:defRPr sz="3200">
                <a:solidFill>
                  <a:schemeClr val="tx1"/>
                </a:solidFill>
                <a:latin typeface="Georgia" pitchFamily="18" charset="0"/>
              </a:defRPr>
            </a:lvl6pPr>
            <a:lvl7pPr marL="2971800" indent="-228600" eaLnBrk="0" fontAlgn="base" hangingPunct="0">
              <a:spcBef>
                <a:spcPct val="0"/>
              </a:spcBef>
              <a:spcAft>
                <a:spcPct val="0"/>
              </a:spcAft>
              <a:defRPr sz="3200">
                <a:solidFill>
                  <a:schemeClr val="tx1"/>
                </a:solidFill>
                <a:latin typeface="Georgia" pitchFamily="18" charset="0"/>
              </a:defRPr>
            </a:lvl7pPr>
            <a:lvl8pPr marL="3429000" indent="-228600" eaLnBrk="0" fontAlgn="base" hangingPunct="0">
              <a:spcBef>
                <a:spcPct val="0"/>
              </a:spcBef>
              <a:spcAft>
                <a:spcPct val="0"/>
              </a:spcAft>
              <a:defRPr sz="3200">
                <a:solidFill>
                  <a:schemeClr val="tx1"/>
                </a:solidFill>
                <a:latin typeface="Georgia" pitchFamily="18" charset="0"/>
              </a:defRPr>
            </a:lvl8pPr>
            <a:lvl9pPr marL="3886200" indent="-228600" eaLnBrk="0" fontAlgn="base" hangingPunct="0">
              <a:spcBef>
                <a:spcPct val="0"/>
              </a:spcBef>
              <a:spcAft>
                <a:spcPct val="0"/>
              </a:spcAft>
              <a:defRPr sz="3200">
                <a:solidFill>
                  <a:schemeClr val="tx1"/>
                </a:solidFill>
                <a:latin typeface="Georgia" pitchFamily="18" charset="0"/>
              </a:defRPr>
            </a:lvl9pPr>
          </a:lstStyle>
          <a:p>
            <a:pPr>
              <a:spcBef>
                <a:spcPct val="50000"/>
              </a:spcBef>
            </a:pPr>
            <a:endParaRPr lang="en-US" dirty="0"/>
          </a:p>
        </p:txBody>
      </p:sp>
      <p:sp>
        <p:nvSpPr>
          <p:cNvPr id="10" name="Rectangle 3"/>
          <p:cNvSpPr>
            <a:spLocks noChangeArrowheads="1"/>
          </p:cNvSpPr>
          <p:nvPr/>
        </p:nvSpPr>
        <p:spPr bwMode="auto">
          <a:xfrm>
            <a:off x="689124" y="2231151"/>
            <a:ext cx="7692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0"/>
              </a:spcAft>
              <a:buFontTx/>
              <a:buChar char="•"/>
            </a:pPr>
            <a:r>
              <a:rPr lang="en-US" sz="2000" dirty="0"/>
              <a:t>Sponsored by the DOE’s Office of Energy Efficiency and Renewable Energy's Vehicle Technologies Program (EERE)</a:t>
            </a:r>
          </a:p>
          <a:p>
            <a:pPr>
              <a:spcAft>
                <a:spcPts val="0"/>
              </a:spcAft>
            </a:pPr>
            <a:endParaRPr lang="en-US" sz="2000" b="1" dirty="0">
              <a:solidFill>
                <a:srgbClr val="FF0000"/>
              </a:solidFill>
            </a:endParaRPr>
          </a:p>
          <a:p>
            <a:pPr>
              <a:spcAft>
                <a:spcPts val="0"/>
              </a:spcAft>
              <a:buFontTx/>
              <a:buChar char="•"/>
            </a:pPr>
            <a:r>
              <a:rPr lang="en-US" sz="2000" b="1" dirty="0">
                <a:solidFill>
                  <a:srgbClr val="FF0000"/>
                </a:solidFill>
              </a:rPr>
              <a:t>A Public/Private Partnership for Clean Fuel Vehicles and Fuel Efficient Technologies</a:t>
            </a:r>
          </a:p>
          <a:p>
            <a:pPr>
              <a:spcAft>
                <a:spcPts val="0"/>
              </a:spcAft>
              <a:buFontTx/>
              <a:buChar char="•"/>
            </a:pPr>
            <a:endParaRPr lang="en-US" sz="2000" b="1" dirty="0"/>
          </a:p>
          <a:p>
            <a:pPr>
              <a:spcAft>
                <a:spcPts val="0"/>
              </a:spcAft>
              <a:buFontTx/>
              <a:buChar char="•"/>
            </a:pPr>
            <a:r>
              <a:rPr lang="en-US" sz="2000" b="1" dirty="0">
                <a:solidFill>
                  <a:srgbClr val="FF0000"/>
                </a:solidFill>
              </a:rPr>
              <a:t>Provides a framework for businesses and governments to work together as a coalition to enhance markets</a:t>
            </a:r>
          </a:p>
          <a:p>
            <a:pPr>
              <a:spcAft>
                <a:spcPts val="0"/>
              </a:spcAft>
            </a:pPr>
            <a:endParaRPr lang="en-US" sz="2000" b="1" dirty="0">
              <a:solidFill>
                <a:srgbClr val="FF0000"/>
              </a:solidFill>
            </a:endParaRPr>
          </a:p>
          <a:p>
            <a:pPr>
              <a:spcAft>
                <a:spcPts val="0"/>
              </a:spcAft>
              <a:buFontTx/>
              <a:buChar char="•"/>
            </a:pPr>
            <a:r>
              <a:rPr lang="en-US" sz="2000" dirty="0"/>
              <a:t>Coordinate activities, identify mutual interests, develop regional economic opportunities, and improve air quality</a:t>
            </a:r>
          </a:p>
          <a:p>
            <a:r>
              <a:rPr lang="en-US" sz="2000" b="1" dirty="0"/>
              <a:t>           </a:t>
            </a:r>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7543800" y="5852319"/>
            <a:ext cx="1374924" cy="800100"/>
          </a:xfrm>
          <a:prstGeom prst="rect">
            <a:avLst/>
          </a:prstGeom>
        </p:spPr>
      </p:pic>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Ink 10"/>
              <p14:cNvContentPartPr/>
              <p14:nvPr/>
            </p14:nvContentPartPr>
            <p14:xfrm>
              <a:off x="-622520" y="974459"/>
              <a:ext cx="270" cy="270"/>
            </p14:xfrm>
          </p:contentPart>
        </mc:Choice>
        <mc:Fallback xmlns="">
          <p:pic>
            <p:nvPicPr>
              <p:cNvPr id="11" name="Ink 10"/>
              <p:cNvPicPr/>
              <p:nvPr/>
            </p:nvPicPr>
            <p:blipFill>
              <a:blip r:embed="rId5"/>
              <a:stretch>
                <a:fillRect/>
              </a:stretch>
            </p:blipFill>
            <p:spPr>
              <a:xfrm>
                <a:off x="-629270" y="967709"/>
                <a:ext cx="13500" cy="13500"/>
              </a:xfrm>
              <a:prstGeom prst="rect">
                <a:avLst/>
              </a:prstGeom>
            </p:spPr>
          </p:pic>
        </mc:Fallback>
      </mc:AlternateContent>
      <p:grpSp>
        <p:nvGrpSpPr>
          <p:cNvPr id="5" name="Group 4">
            <a:extLst>
              <a:ext uri="{FF2B5EF4-FFF2-40B4-BE49-F238E27FC236}">
                <a16:creationId xmlns:a16="http://schemas.microsoft.com/office/drawing/2014/main" id="{F8B8EF7D-BD36-4075-80D2-5D9C4C94126B}"/>
              </a:ext>
            </a:extLst>
          </p:cNvPr>
          <p:cNvGrpSpPr/>
          <p:nvPr/>
        </p:nvGrpSpPr>
        <p:grpSpPr>
          <a:xfrm>
            <a:off x="110313" y="60747"/>
            <a:ext cx="8923374" cy="752882"/>
            <a:chOff x="110313" y="60747"/>
            <a:chExt cx="8923374" cy="752882"/>
          </a:xfrm>
        </p:grpSpPr>
        <p:pic>
          <p:nvPicPr>
            <p:cNvPr id="8" name="Picture 7"/>
            <p:cNvPicPr>
              <a:picLocks noChangeAspect="1"/>
            </p:cNvPicPr>
            <p:nvPr/>
          </p:nvPicPr>
          <p:blipFill>
            <a:blip r:embed="rId6"/>
            <a:stretch>
              <a:fillRect/>
            </a:stretch>
          </p:blipFill>
          <p:spPr>
            <a:xfrm>
              <a:off x="110313" y="60747"/>
              <a:ext cx="8923374" cy="752882"/>
            </a:xfrm>
            <a:prstGeom prst="rect">
              <a:avLst/>
            </a:prstGeom>
          </p:spPr>
        </p:pic>
        <p:sp>
          <p:nvSpPr>
            <p:cNvPr id="21" name="TextBox 20"/>
            <p:cNvSpPr txBox="1"/>
            <p:nvPr/>
          </p:nvSpPr>
          <p:spPr>
            <a:xfrm>
              <a:off x="1806595" y="160189"/>
              <a:ext cx="5530810" cy="553998"/>
            </a:xfrm>
            <a:prstGeom prst="rect">
              <a:avLst/>
            </a:prstGeom>
            <a:noFill/>
          </p:spPr>
          <p:txBody>
            <a:bodyPr wrap="square" rtlCol="0">
              <a:spAutoFit/>
            </a:bodyPr>
            <a:lstStyle/>
            <a:p>
              <a:pPr algn="ctr" defTabSz="685800" eaLnBrk="1" fontAlgn="auto" hangingPunct="1">
                <a:spcBef>
                  <a:spcPts val="0"/>
                </a:spcBef>
                <a:spcAft>
                  <a:spcPts val="0"/>
                </a:spcAft>
              </a:pPr>
              <a:r>
                <a:rPr lang="en-US" sz="21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 </a:t>
              </a:r>
              <a:r>
                <a:rPr lang="en-US" sz="30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Alternative Fuel Incentive Grant</a:t>
              </a:r>
              <a:endParaRPr lang="en-US" sz="3000" dirty="0">
                <a:solidFill>
                  <a:prstClr val="black"/>
                </a:solidFill>
                <a:latin typeface="Calibri" panose="020F0502020204030204"/>
              </a:endParaRPr>
            </a:p>
          </p:txBody>
        </p:sp>
      </p:grpSp>
      <p:pic>
        <p:nvPicPr>
          <p:cNvPr id="13" name="Picture 12">
            <a:extLst>
              <a:ext uri="{FF2B5EF4-FFF2-40B4-BE49-F238E27FC236}">
                <a16:creationId xmlns:a16="http://schemas.microsoft.com/office/drawing/2014/main" id="{65502ED0-3C25-4AC7-A422-91D7A3E8F0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5353" y="6248400"/>
            <a:ext cx="896352" cy="411803"/>
          </a:xfrm>
          <a:prstGeom prst="rect">
            <a:avLst/>
          </a:prstGeom>
        </p:spPr>
      </p:pic>
      <p:sp>
        <p:nvSpPr>
          <p:cNvPr id="10" name="TextBox 9">
            <a:extLst>
              <a:ext uri="{FF2B5EF4-FFF2-40B4-BE49-F238E27FC236}">
                <a16:creationId xmlns:a16="http://schemas.microsoft.com/office/drawing/2014/main" id="{98BF20D5-3693-450A-ADF9-4CA42FF71030}"/>
              </a:ext>
            </a:extLst>
          </p:cNvPr>
          <p:cNvSpPr txBox="1"/>
          <p:nvPr/>
        </p:nvSpPr>
        <p:spPr>
          <a:xfrm>
            <a:off x="381001" y="1000062"/>
            <a:ext cx="8458200" cy="4524315"/>
          </a:xfrm>
          <a:prstGeom prst="rect">
            <a:avLst/>
          </a:prstGeom>
          <a:solidFill>
            <a:schemeClr val="bg1"/>
          </a:solidFill>
        </p:spPr>
        <p:txBody>
          <a:bodyPr wrap="square">
            <a:spAutoFit/>
          </a:bodyPr>
          <a:lstStyle/>
          <a:p>
            <a:pPr algn="ctr"/>
            <a:r>
              <a:rPr lang="en-US" sz="2400" u="sng" dirty="0"/>
              <a:t>Alternative Fuel Refueling Infrastructure Projects</a:t>
            </a:r>
          </a:p>
          <a:p>
            <a:endParaRPr lang="en-US" sz="2400" dirty="0"/>
          </a:p>
          <a:p>
            <a:pPr marL="342900" indent="-342900">
              <a:buFont typeface="Courier New" panose="02070309020205020404" pitchFamily="49" charset="0"/>
              <a:buChar char="o"/>
            </a:pPr>
            <a:r>
              <a:rPr lang="en-US" sz="2400" dirty="0"/>
              <a:t>50% cost match</a:t>
            </a:r>
          </a:p>
          <a:p>
            <a:endParaRPr lang="en-US" sz="2400" dirty="0"/>
          </a:p>
          <a:p>
            <a:pPr marL="342900" indent="-342900">
              <a:buFont typeface="Courier New" panose="02070309020205020404" pitchFamily="49" charset="0"/>
              <a:buChar char="o"/>
            </a:pPr>
            <a:r>
              <a:rPr lang="en-US" sz="2400" dirty="0"/>
              <a:t>$600k max</a:t>
            </a:r>
          </a:p>
          <a:p>
            <a:endParaRPr lang="en-US" sz="2400" dirty="0"/>
          </a:p>
          <a:p>
            <a:pPr marL="342900" indent="-342900">
              <a:buFont typeface="Courier New" panose="02070309020205020404" pitchFamily="49" charset="0"/>
              <a:buChar char="o"/>
            </a:pPr>
            <a:r>
              <a:rPr lang="en-US" sz="2400" dirty="0"/>
              <a:t>2 years to complete</a:t>
            </a:r>
          </a:p>
          <a:p>
            <a:endParaRPr lang="en-US" sz="2400" dirty="0"/>
          </a:p>
          <a:p>
            <a:pPr marL="342900" indent="-342900">
              <a:buFont typeface="Courier New" panose="02070309020205020404" pitchFamily="49" charset="0"/>
              <a:buChar char="o"/>
            </a:pPr>
            <a:r>
              <a:rPr lang="en-US" sz="2400" dirty="0"/>
              <a:t>A fleet of alternative fuel vehicles must be a group of ten or more vehicles comprised of passenger cars, buses and trucks with a gross vehicle weight rating up to 26,000 lbs. (Class 1 through Class 6 vehicles) owned by a single entity.</a:t>
            </a:r>
          </a:p>
        </p:txBody>
      </p:sp>
    </p:spTree>
    <p:extLst>
      <p:ext uri="{BB962C8B-B14F-4D97-AF65-F5344CB8AC3E}">
        <p14:creationId xmlns:p14="http://schemas.microsoft.com/office/powerpoint/2010/main" val="123713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Ink 10"/>
              <p14:cNvContentPartPr/>
              <p14:nvPr/>
            </p14:nvContentPartPr>
            <p14:xfrm>
              <a:off x="-622520" y="974459"/>
              <a:ext cx="270" cy="270"/>
            </p14:xfrm>
          </p:contentPart>
        </mc:Choice>
        <mc:Fallback xmlns="">
          <p:pic>
            <p:nvPicPr>
              <p:cNvPr id="11" name="Ink 10"/>
              <p:cNvPicPr/>
              <p:nvPr/>
            </p:nvPicPr>
            <p:blipFill>
              <a:blip r:embed="rId5"/>
              <a:stretch>
                <a:fillRect/>
              </a:stretch>
            </p:blipFill>
            <p:spPr>
              <a:xfrm>
                <a:off x="-629270" y="967709"/>
                <a:ext cx="13500" cy="13500"/>
              </a:xfrm>
              <a:prstGeom prst="rect">
                <a:avLst/>
              </a:prstGeom>
            </p:spPr>
          </p:pic>
        </mc:Fallback>
      </mc:AlternateContent>
      <p:grpSp>
        <p:nvGrpSpPr>
          <p:cNvPr id="5" name="Group 4">
            <a:extLst>
              <a:ext uri="{FF2B5EF4-FFF2-40B4-BE49-F238E27FC236}">
                <a16:creationId xmlns:a16="http://schemas.microsoft.com/office/drawing/2014/main" id="{F8B8EF7D-BD36-4075-80D2-5D9C4C94126B}"/>
              </a:ext>
            </a:extLst>
          </p:cNvPr>
          <p:cNvGrpSpPr/>
          <p:nvPr/>
        </p:nvGrpSpPr>
        <p:grpSpPr>
          <a:xfrm>
            <a:off x="110313" y="60747"/>
            <a:ext cx="8923374" cy="752882"/>
            <a:chOff x="110313" y="60747"/>
            <a:chExt cx="8923374" cy="752882"/>
          </a:xfrm>
        </p:grpSpPr>
        <p:pic>
          <p:nvPicPr>
            <p:cNvPr id="8" name="Picture 7"/>
            <p:cNvPicPr>
              <a:picLocks noChangeAspect="1"/>
            </p:cNvPicPr>
            <p:nvPr/>
          </p:nvPicPr>
          <p:blipFill>
            <a:blip r:embed="rId6"/>
            <a:stretch>
              <a:fillRect/>
            </a:stretch>
          </p:blipFill>
          <p:spPr>
            <a:xfrm>
              <a:off x="110313" y="60747"/>
              <a:ext cx="8923374" cy="752882"/>
            </a:xfrm>
            <a:prstGeom prst="rect">
              <a:avLst/>
            </a:prstGeom>
          </p:spPr>
        </p:pic>
        <p:sp>
          <p:nvSpPr>
            <p:cNvPr id="21" name="TextBox 20"/>
            <p:cNvSpPr txBox="1"/>
            <p:nvPr/>
          </p:nvSpPr>
          <p:spPr>
            <a:xfrm>
              <a:off x="1806595" y="160189"/>
              <a:ext cx="5530810" cy="553998"/>
            </a:xfrm>
            <a:prstGeom prst="rect">
              <a:avLst/>
            </a:prstGeom>
            <a:noFill/>
          </p:spPr>
          <p:txBody>
            <a:bodyPr wrap="square" rtlCol="0">
              <a:spAutoFit/>
            </a:bodyPr>
            <a:lstStyle/>
            <a:p>
              <a:pPr algn="ctr" defTabSz="685800" eaLnBrk="1" fontAlgn="auto" hangingPunct="1">
                <a:spcBef>
                  <a:spcPts val="0"/>
                </a:spcBef>
                <a:spcAft>
                  <a:spcPts val="0"/>
                </a:spcAft>
              </a:pPr>
              <a:r>
                <a:rPr lang="en-US" sz="21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 </a:t>
              </a:r>
              <a:r>
                <a:rPr lang="en-US" sz="300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Alternative Fuel Incentive Grant</a:t>
              </a:r>
              <a:endParaRPr lang="en-US" sz="3000" dirty="0">
                <a:solidFill>
                  <a:prstClr val="black"/>
                </a:solidFill>
                <a:latin typeface="Calibri" panose="020F0502020204030204"/>
              </a:endParaRPr>
            </a:p>
          </p:txBody>
        </p:sp>
      </p:grpSp>
      <p:pic>
        <p:nvPicPr>
          <p:cNvPr id="13" name="Picture 12">
            <a:extLst>
              <a:ext uri="{FF2B5EF4-FFF2-40B4-BE49-F238E27FC236}">
                <a16:creationId xmlns:a16="http://schemas.microsoft.com/office/drawing/2014/main" id="{65502ED0-3C25-4AC7-A422-91D7A3E8F0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5353" y="6248400"/>
            <a:ext cx="896352" cy="411803"/>
          </a:xfrm>
          <a:prstGeom prst="rect">
            <a:avLst/>
          </a:prstGeom>
        </p:spPr>
      </p:pic>
      <p:sp>
        <p:nvSpPr>
          <p:cNvPr id="10" name="TextBox 9">
            <a:extLst>
              <a:ext uri="{FF2B5EF4-FFF2-40B4-BE49-F238E27FC236}">
                <a16:creationId xmlns:a16="http://schemas.microsoft.com/office/drawing/2014/main" id="{98BF20D5-3693-450A-ADF9-4CA42FF71030}"/>
              </a:ext>
            </a:extLst>
          </p:cNvPr>
          <p:cNvSpPr txBox="1"/>
          <p:nvPr/>
        </p:nvSpPr>
        <p:spPr>
          <a:xfrm>
            <a:off x="381001" y="1000062"/>
            <a:ext cx="8458200" cy="3785652"/>
          </a:xfrm>
          <a:prstGeom prst="rect">
            <a:avLst/>
          </a:prstGeom>
          <a:solidFill>
            <a:schemeClr val="bg1"/>
          </a:solidFill>
        </p:spPr>
        <p:txBody>
          <a:bodyPr wrap="square">
            <a:spAutoFit/>
          </a:bodyPr>
          <a:lstStyle/>
          <a:p>
            <a:pPr algn="ctr"/>
            <a:r>
              <a:rPr lang="en-US" sz="2400" u="sng" dirty="0"/>
              <a:t>Innovative Technology Projects</a:t>
            </a:r>
          </a:p>
          <a:p>
            <a:endParaRPr lang="en-US" sz="2400" dirty="0"/>
          </a:p>
          <a:p>
            <a:pPr marL="342900" indent="-342900">
              <a:buFont typeface="Courier New" panose="02070309020205020404" pitchFamily="49" charset="0"/>
              <a:buChar char="o"/>
            </a:pPr>
            <a:r>
              <a:rPr lang="en-US" sz="2400" dirty="0"/>
              <a:t>50% cost match</a:t>
            </a:r>
          </a:p>
          <a:p>
            <a:endParaRPr lang="en-US" sz="2400" dirty="0"/>
          </a:p>
          <a:p>
            <a:pPr marL="342900" indent="-342900">
              <a:buFont typeface="Courier New" panose="02070309020205020404" pitchFamily="49" charset="0"/>
              <a:buChar char="o"/>
            </a:pPr>
            <a:r>
              <a:rPr lang="en-US" sz="2400" dirty="0"/>
              <a:t>$600k max</a:t>
            </a:r>
          </a:p>
          <a:p>
            <a:endParaRPr lang="en-US" sz="2400" dirty="0"/>
          </a:p>
          <a:p>
            <a:pPr marL="342900" indent="-342900">
              <a:buFont typeface="Courier New" panose="02070309020205020404" pitchFamily="49" charset="0"/>
              <a:buChar char="o"/>
            </a:pPr>
            <a:r>
              <a:rPr lang="en-US" sz="2400" dirty="0"/>
              <a:t>2 years to complete</a:t>
            </a:r>
          </a:p>
          <a:p>
            <a:pPr marL="342900" indent="-342900">
              <a:buFont typeface="Courier New" panose="02070309020205020404" pitchFamily="49" charset="0"/>
              <a:buChar char="o"/>
            </a:pPr>
            <a:r>
              <a:rPr lang="en-US" sz="2400" dirty="0"/>
              <a:t>1</a:t>
            </a:r>
            <a:r>
              <a:rPr lang="en-US" sz="2400" baseline="30000" dirty="0"/>
              <a:t>st</a:t>
            </a:r>
            <a:r>
              <a:rPr lang="en-US" sz="2400" dirty="0"/>
              <a:t> of its kind in PA (EV demonstration project? Or similar?)</a:t>
            </a:r>
          </a:p>
          <a:p>
            <a:endParaRPr lang="en-US" sz="2400" dirty="0"/>
          </a:p>
        </p:txBody>
      </p:sp>
    </p:spTree>
    <p:extLst>
      <p:ext uri="{BB962C8B-B14F-4D97-AF65-F5344CB8AC3E}">
        <p14:creationId xmlns:p14="http://schemas.microsoft.com/office/powerpoint/2010/main" val="206416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9BC958-F08F-431A-9910-938DA438CD98}"/>
              </a:ext>
            </a:extLst>
          </p:cNvPr>
          <p:cNvGrpSpPr/>
          <p:nvPr/>
        </p:nvGrpSpPr>
        <p:grpSpPr>
          <a:xfrm>
            <a:off x="118812" y="332674"/>
            <a:ext cx="8906376" cy="564662"/>
            <a:chOff x="135356" y="952960"/>
            <a:chExt cx="8906376" cy="564662"/>
          </a:xfrm>
        </p:grpSpPr>
        <p:pic>
          <p:nvPicPr>
            <p:cNvPr id="8" name="Picture 7"/>
            <p:cNvPicPr>
              <a:picLocks noChangeAspect="1"/>
            </p:cNvPicPr>
            <p:nvPr/>
          </p:nvPicPr>
          <p:blipFill>
            <a:blip r:embed="rId4"/>
            <a:stretch>
              <a:fillRect/>
            </a:stretch>
          </p:blipFill>
          <p:spPr>
            <a:xfrm>
              <a:off x="135356" y="952960"/>
              <a:ext cx="8906376" cy="564662"/>
            </a:xfrm>
            <a:prstGeom prst="rect">
              <a:avLst/>
            </a:prstGeom>
          </p:spPr>
        </p:pic>
        <p:sp>
          <p:nvSpPr>
            <p:cNvPr id="9" name="Rectangle 8"/>
            <p:cNvSpPr/>
            <p:nvPr/>
          </p:nvSpPr>
          <p:spPr>
            <a:xfrm>
              <a:off x="2377610" y="992131"/>
              <a:ext cx="4273927" cy="438582"/>
            </a:xfrm>
            <a:prstGeom prst="rect">
              <a:avLst/>
            </a:prstGeom>
          </p:spPr>
          <p:txBody>
            <a:bodyPr wrap="none">
              <a:spAutoFit/>
            </a:bodyPr>
            <a:lstStyle/>
            <a:p>
              <a:pPr algn="ctr" defTabSz="514350" eaLnBrk="1" fontAlgn="auto" hangingPunct="1">
                <a:spcBef>
                  <a:spcPts val="0"/>
                </a:spcBef>
                <a:spcAft>
                  <a:spcPts val="0"/>
                </a:spcAft>
                <a:defRPr/>
              </a:pPr>
              <a:r>
                <a:rPr lang="en-US" sz="2250" b="1" dirty="0">
                  <a:solidFill>
                    <a:prstClr val="white"/>
                  </a:solidFill>
                  <a:effectLst>
                    <a:outerShdw blurRad="50800" dist="50800" dir="5400000" algn="ctr" rotWithShape="0">
                      <a:prstClr val="black"/>
                    </a:outerShdw>
                  </a:effectLst>
                  <a:latin typeface="Estrangelo Edessa" panose="03080600000000000000" pitchFamily="66" charset="0"/>
                  <a:cs typeface="Estrangelo Edessa" panose="03080600000000000000" pitchFamily="66" charset="0"/>
                </a:rPr>
                <a:t>Propane Projects Vehicles Deployed</a:t>
              </a:r>
            </a:p>
          </p:txBody>
        </p:sp>
      </p:grpSp>
      <p:sp>
        <p:nvSpPr>
          <p:cNvPr id="3" name="TextBox 2">
            <a:extLst>
              <a:ext uri="{FF2B5EF4-FFF2-40B4-BE49-F238E27FC236}">
                <a16:creationId xmlns:a16="http://schemas.microsoft.com/office/drawing/2014/main" id="{659B47E9-232F-4E71-832C-2E85F3EEF45A}"/>
              </a:ext>
            </a:extLst>
          </p:cNvPr>
          <p:cNvSpPr txBox="1"/>
          <p:nvPr/>
        </p:nvSpPr>
        <p:spPr>
          <a:xfrm>
            <a:off x="1066800" y="1134771"/>
            <a:ext cx="2114550" cy="1119537"/>
          </a:xfrm>
          <a:prstGeom prst="rect">
            <a:avLst/>
          </a:prstGeom>
          <a:solidFill>
            <a:srgbClr val="FFFFCC"/>
          </a:solidFill>
          <a:scene3d>
            <a:camera prst="orthographicFront"/>
            <a:lightRig rig="threePt" dir="t"/>
          </a:scene3d>
          <a:sp3d>
            <a:bevelT/>
          </a:sp3d>
        </p:spPr>
        <p:txBody>
          <a:bodyPr wrap="square" rtlCol="0">
            <a:spAutoFit/>
          </a:bodyPr>
          <a:lstStyle/>
          <a:p>
            <a:pPr algn="ctr" defTabSz="685800"/>
            <a:r>
              <a:rPr lang="en-US" sz="825" b="1" i="1" u="sng" dirty="0">
                <a:solidFill>
                  <a:prstClr val="black"/>
                </a:solidFill>
              </a:rPr>
              <a:t>The Eastern Pennsylvania Propane School Bus Conversion Initiative</a:t>
            </a:r>
          </a:p>
          <a:p>
            <a:pPr algn="ctr" defTabSz="685800"/>
            <a:r>
              <a:rPr lang="en-US" sz="1050" dirty="0">
                <a:solidFill>
                  <a:srgbClr val="FF0000"/>
                </a:solidFill>
                <a:latin typeface="Stencil" panose="040409050D0802020404" pitchFamily="82" charset="0"/>
              </a:rPr>
              <a:t>37 buses converted</a:t>
            </a:r>
          </a:p>
          <a:p>
            <a:pPr algn="ctr" defTabSz="685800"/>
            <a:r>
              <a:rPr lang="en-US" sz="1050" dirty="0">
                <a:solidFill>
                  <a:srgbClr val="FF0000"/>
                </a:solidFill>
                <a:latin typeface="Stencil" panose="040409050D0802020404" pitchFamily="82" charset="0"/>
              </a:rPr>
              <a:t>2 stations installed  </a:t>
            </a:r>
          </a:p>
          <a:p>
            <a:pPr algn="ctr" defTabSz="685800"/>
            <a:r>
              <a:rPr lang="en-US" sz="1050" dirty="0">
                <a:solidFill>
                  <a:srgbClr val="FF0000"/>
                </a:solidFill>
                <a:latin typeface="Stencil" panose="040409050D0802020404" pitchFamily="82" charset="0"/>
              </a:rPr>
              <a:t>4 school districts</a:t>
            </a:r>
          </a:p>
          <a:p>
            <a:pPr algn="ctr" defTabSz="685800"/>
            <a:r>
              <a:rPr lang="en-US" sz="1050" dirty="0">
                <a:solidFill>
                  <a:srgbClr val="FF0000"/>
                </a:solidFill>
                <a:latin typeface="Stencil" panose="040409050D0802020404" pitchFamily="82" charset="0"/>
              </a:rPr>
              <a:t>2 private company’s</a:t>
            </a:r>
          </a:p>
        </p:txBody>
      </p:sp>
      <p:sp>
        <p:nvSpPr>
          <p:cNvPr id="27" name="TextBox 26">
            <a:extLst>
              <a:ext uri="{FF2B5EF4-FFF2-40B4-BE49-F238E27FC236}">
                <a16:creationId xmlns:a16="http://schemas.microsoft.com/office/drawing/2014/main" id="{9BDB86CB-746B-4D4D-A964-73DE654EF22F}"/>
              </a:ext>
            </a:extLst>
          </p:cNvPr>
          <p:cNvSpPr txBox="1"/>
          <p:nvPr/>
        </p:nvSpPr>
        <p:spPr>
          <a:xfrm>
            <a:off x="3620309" y="1134771"/>
            <a:ext cx="2066192" cy="854080"/>
          </a:xfrm>
          <a:prstGeom prst="rect">
            <a:avLst/>
          </a:prstGeom>
          <a:solidFill>
            <a:srgbClr val="FFFFCC"/>
          </a:solidFill>
          <a:scene3d>
            <a:camera prst="orthographicFront"/>
            <a:lightRig rig="threePt" dir="t"/>
          </a:scene3d>
          <a:sp3d>
            <a:bevelT/>
          </a:sp3d>
        </p:spPr>
        <p:txBody>
          <a:bodyPr wrap="square" rtlCol="0">
            <a:spAutoFit/>
          </a:bodyPr>
          <a:lstStyle/>
          <a:p>
            <a:pPr algn="ctr" defTabSz="685800"/>
            <a:r>
              <a:rPr lang="en-US" sz="900" b="1" i="1" u="sng" dirty="0">
                <a:solidFill>
                  <a:prstClr val="black"/>
                </a:solidFill>
              </a:rPr>
              <a:t>Derry Township Propane School Bus Conversion </a:t>
            </a:r>
            <a:r>
              <a:rPr lang="en-US" sz="900" b="1" i="1" u="sng" dirty="0" err="1">
                <a:solidFill>
                  <a:prstClr val="black"/>
                </a:solidFill>
              </a:rPr>
              <a:t>Iniative</a:t>
            </a:r>
            <a:endParaRPr lang="en-US" sz="900" b="1" i="1" u="sng" dirty="0">
              <a:solidFill>
                <a:prstClr val="black"/>
              </a:solidFill>
            </a:endParaRPr>
          </a:p>
          <a:p>
            <a:pPr algn="ctr" defTabSz="685800"/>
            <a:endParaRPr lang="en-US" sz="1050" dirty="0">
              <a:solidFill>
                <a:srgbClr val="FF0000"/>
              </a:solidFill>
              <a:latin typeface="Stencil" panose="040409050D0802020404" pitchFamily="82" charset="0"/>
            </a:endParaRPr>
          </a:p>
          <a:p>
            <a:pPr algn="ctr" defTabSz="685800"/>
            <a:r>
              <a:rPr lang="en-US" sz="1050" dirty="0">
                <a:solidFill>
                  <a:srgbClr val="FF0000"/>
                </a:solidFill>
                <a:latin typeface="Stencil" panose="040409050D0802020404" pitchFamily="82" charset="0"/>
              </a:rPr>
              <a:t>20  Buses Converted</a:t>
            </a:r>
          </a:p>
          <a:p>
            <a:pPr algn="ctr" defTabSz="685800"/>
            <a:r>
              <a:rPr lang="en-US" sz="1050" dirty="0">
                <a:solidFill>
                  <a:srgbClr val="FF0000"/>
                </a:solidFill>
                <a:latin typeface="Stencil" panose="040409050D0802020404" pitchFamily="82" charset="0"/>
              </a:rPr>
              <a:t> </a:t>
            </a:r>
          </a:p>
        </p:txBody>
      </p:sp>
      <p:sp>
        <p:nvSpPr>
          <p:cNvPr id="28" name="TextBox 27">
            <a:extLst>
              <a:ext uri="{FF2B5EF4-FFF2-40B4-BE49-F238E27FC236}">
                <a16:creationId xmlns:a16="http://schemas.microsoft.com/office/drawing/2014/main" id="{9F8C4360-EDF1-417A-8DBC-3DF3219DABAA}"/>
              </a:ext>
            </a:extLst>
          </p:cNvPr>
          <p:cNvSpPr txBox="1"/>
          <p:nvPr/>
        </p:nvSpPr>
        <p:spPr>
          <a:xfrm>
            <a:off x="1066800" y="2510285"/>
            <a:ext cx="2114550" cy="992579"/>
          </a:xfrm>
          <a:prstGeom prst="rect">
            <a:avLst/>
          </a:prstGeom>
          <a:solidFill>
            <a:srgbClr val="FFFFCC"/>
          </a:solidFill>
          <a:scene3d>
            <a:camera prst="orthographicFront"/>
            <a:lightRig rig="threePt" dir="t"/>
          </a:scene3d>
          <a:sp3d>
            <a:bevelT/>
          </a:sp3d>
        </p:spPr>
        <p:txBody>
          <a:bodyPr wrap="square" rtlCol="0">
            <a:spAutoFit/>
          </a:bodyPr>
          <a:lstStyle/>
          <a:p>
            <a:pPr algn="ctr" defTabSz="685800"/>
            <a:r>
              <a:rPr lang="en-US" sz="900" b="1" i="1" u="sng" dirty="0">
                <a:solidFill>
                  <a:prstClr val="black"/>
                </a:solidFill>
              </a:rPr>
              <a:t>The Upper Moreland Township School District Propane School Bus Conversion Project</a:t>
            </a:r>
          </a:p>
          <a:p>
            <a:pPr algn="ctr" defTabSz="685800"/>
            <a:endParaRPr lang="en-US" sz="1050" b="1" i="1" u="sng" dirty="0">
              <a:solidFill>
                <a:srgbClr val="FF0000"/>
              </a:solidFill>
            </a:endParaRPr>
          </a:p>
          <a:p>
            <a:pPr algn="ctr" defTabSz="685800"/>
            <a:r>
              <a:rPr lang="en-US" sz="1050" dirty="0">
                <a:solidFill>
                  <a:srgbClr val="FF0000"/>
                </a:solidFill>
                <a:latin typeface="Stencil" panose="040409050D0802020404" pitchFamily="82" charset="0"/>
              </a:rPr>
              <a:t>41 buses converted</a:t>
            </a:r>
          </a:p>
          <a:p>
            <a:pPr algn="ctr" defTabSz="685800"/>
            <a:r>
              <a:rPr lang="en-US" sz="1050" dirty="0">
                <a:solidFill>
                  <a:srgbClr val="FF0000"/>
                </a:solidFill>
                <a:latin typeface="Stencil" panose="040409050D0802020404" pitchFamily="82" charset="0"/>
              </a:rPr>
              <a:t>1 station installed</a:t>
            </a:r>
          </a:p>
        </p:txBody>
      </p:sp>
      <p:sp>
        <p:nvSpPr>
          <p:cNvPr id="31" name="TextBox 30">
            <a:extLst>
              <a:ext uri="{FF2B5EF4-FFF2-40B4-BE49-F238E27FC236}">
                <a16:creationId xmlns:a16="http://schemas.microsoft.com/office/drawing/2014/main" id="{09E8EE0C-326C-40F5-A02F-E2FBAD4443C7}"/>
              </a:ext>
            </a:extLst>
          </p:cNvPr>
          <p:cNvSpPr txBox="1"/>
          <p:nvPr/>
        </p:nvSpPr>
        <p:spPr>
          <a:xfrm>
            <a:off x="3624026" y="2542932"/>
            <a:ext cx="2066192" cy="992579"/>
          </a:xfrm>
          <a:prstGeom prst="rect">
            <a:avLst/>
          </a:prstGeom>
          <a:solidFill>
            <a:srgbClr val="FFFFCC"/>
          </a:solidFill>
          <a:scene3d>
            <a:camera prst="orthographicFront"/>
            <a:lightRig rig="threePt" dir="t"/>
          </a:scene3d>
          <a:sp3d>
            <a:bevelT/>
          </a:sp3d>
        </p:spPr>
        <p:txBody>
          <a:bodyPr wrap="square" rtlCol="0">
            <a:spAutoFit/>
          </a:bodyPr>
          <a:lstStyle/>
          <a:p>
            <a:pPr algn="ctr" defTabSz="685800"/>
            <a:r>
              <a:rPr lang="en-US" sz="900" b="1" i="1" u="sng" dirty="0">
                <a:solidFill>
                  <a:prstClr val="black"/>
                </a:solidFill>
              </a:rPr>
              <a:t>The Haverford School District Propane School Bus Conversion Project</a:t>
            </a:r>
          </a:p>
          <a:p>
            <a:pPr algn="ctr" defTabSz="685800"/>
            <a:endParaRPr lang="en-US" sz="1050" b="1" i="1" u="sng" dirty="0">
              <a:solidFill>
                <a:srgbClr val="FF0000"/>
              </a:solidFill>
            </a:endParaRPr>
          </a:p>
          <a:p>
            <a:pPr algn="ctr" defTabSz="685800"/>
            <a:r>
              <a:rPr lang="en-US" sz="1050" dirty="0">
                <a:solidFill>
                  <a:srgbClr val="FF0000"/>
                </a:solidFill>
                <a:latin typeface="Stencil" panose="040409050D0802020404" pitchFamily="82" charset="0"/>
              </a:rPr>
              <a:t>10 buses converted</a:t>
            </a:r>
          </a:p>
          <a:p>
            <a:pPr algn="ctr" defTabSz="685800"/>
            <a:endParaRPr lang="en-US" sz="1050" dirty="0">
              <a:solidFill>
                <a:srgbClr val="FF0000"/>
              </a:solidFill>
              <a:latin typeface="Stencil" panose="040409050D0802020404" pitchFamily="82" charset="0"/>
            </a:endParaRPr>
          </a:p>
        </p:txBody>
      </p:sp>
      <p:sp>
        <p:nvSpPr>
          <p:cNvPr id="35" name="TextBox 34">
            <a:extLst>
              <a:ext uri="{FF2B5EF4-FFF2-40B4-BE49-F238E27FC236}">
                <a16:creationId xmlns:a16="http://schemas.microsoft.com/office/drawing/2014/main" id="{AC60CB22-F8F3-4286-B5FD-91439CF20454}"/>
              </a:ext>
            </a:extLst>
          </p:cNvPr>
          <p:cNvSpPr txBox="1"/>
          <p:nvPr/>
        </p:nvSpPr>
        <p:spPr>
          <a:xfrm>
            <a:off x="6308406" y="1150039"/>
            <a:ext cx="2114550" cy="992579"/>
          </a:xfrm>
          <a:prstGeom prst="rect">
            <a:avLst/>
          </a:prstGeom>
          <a:solidFill>
            <a:srgbClr val="FFFFCC"/>
          </a:solidFill>
          <a:scene3d>
            <a:camera prst="orthographicFront"/>
            <a:lightRig rig="threePt" dir="t"/>
          </a:scene3d>
          <a:sp3d>
            <a:bevelT/>
          </a:sp3d>
        </p:spPr>
        <p:txBody>
          <a:bodyPr wrap="square" rtlCol="0">
            <a:spAutoFit/>
          </a:bodyPr>
          <a:lstStyle/>
          <a:p>
            <a:pPr algn="ctr" defTabSz="685800"/>
            <a:r>
              <a:rPr lang="en-US" sz="900" b="1" i="1" u="sng" dirty="0">
                <a:solidFill>
                  <a:prstClr val="black"/>
                </a:solidFill>
              </a:rPr>
              <a:t>The Hatboro-Horsham School District Propane School Bus Conversion Project </a:t>
            </a:r>
          </a:p>
          <a:p>
            <a:pPr algn="ctr" defTabSz="685800"/>
            <a:endParaRPr lang="en-US" sz="1050" b="1" i="1" u="sng" dirty="0">
              <a:solidFill>
                <a:srgbClr val="FF0000"/>
              </a:solidFill>
            </a:endParaRPr>
          </a:p>
          <a:p>
            <a:pPr algn="ctr" defTabSz="685800"/>
            <a:r>
              <a:rPr lang="en-US" sz="1050" dirty="0">
                <a:solidFill>
                  <a:srgbClr val="FF0000"/>
                </a:solidFill>
                <a:latin typeface="Stencil" panose="040409050D0802020404" pitchFamily="82" charset="0"/>
              </a:rPr>
              <a:t>5 buses converted</a:t>
            </a:r>
          </a:p>
          <a:p>
            <a:pPr algn="ctr" defTabSz="685800"/>
            <a:endParaRPr lang="en-US" sz="1050" dirty="0">
              <a:solidFill>
                <a:srgbClr val="FF0000"/>
              </a:solidFill>
              <a:latin typeface="Stencil" panose="040409050D0802020404" pitchFamily="82" charset="0"/>
            </a:endParaRPr>
          </a:p>
        </p:txBody>
      </p:sp>
      <p:sp>
        <p:nvSpPr>
          <p:cNvPr id="36" name="TextBox 35">
            <a:extLst>
              <a:ext uri="{FF2B5EF4-FFF2-40B4-BE49-F238E27FC236}">
                <a16:creationId xmlns:a16="http://schemas.microsoft.com/office/drawing/2014/main" id="{9CFE9091-D619-4F20-B42D-DA6A45C7BE47}"/>
              </a:ext>
            </a:extLst>
          </p:cNvPr>
          <p:cNvSpPr txBox="1"/>
          <p:nvPr/>
        </p:nvSpPr>
        <p:spPr>
          <a:xfrm>
            <a:off x="6308406" y="2510284"/>
            <a:ext cx="2114550" cy="992579"/>
          </a:xfrm>
          <a:prstGeom prst="rect">
            <a:avLst/>
          </a:prstGeom>
          <a:solidFill>
            <a:srgbClr val="FFFFCC"/>
          </a:solidFill>
          <a:scene3d>
            <a:camera prst="orthographicFront"/>
            <a:lightRig rig="threePt" dir="t"/>
          </a:scene3d>
          <a:sp3d>
            <a:bevelT/>
          </a:sp3d>
        </p:spPr>
        <p:txBody>
          <a:bodyPr wrap="square" rtlCol="0">
            <a:spAutoFit/>
          </a:bodyPr>
          <a:lstStyle/>
          <a:p>
            <a:pPr algn="ctr" defTabSz="685800"/>
            <a:r>
              <a:rPr lang="en-US" sz="900" b="1" i="1" u="sng" dirty="0">
                <a:solidFill>
                  <a:prstClr val="black"/>
                </a:solidFill>
              </a:rPr>
              <a:t>The East Stroudsburg Area School District Propane School Bus Conversion Project  </a:t>
            </a:r>
            <a:endParaRPr lang="en-US" sz="1050" b="1" i="1" u="sng" dirty="0">
              <a:solidFill>
                <a:srgbClr val="FF0000"/>
              </a:solidFill>
            </a:endParaRPr>
          </a:p>
          <a:p>
            <a:pPr algn="ctr" defTabSz="685800"/>
            <a:r>
              <a:rPr lang="en-US" sz="1050" dirty="0">
                <a:solidFill>
                  <a:srgbClr val="FF0000"/>
                </a:solidFill>
                <a:latin typeface="Stencil" panose="040409050D0802020404" pitchFamily="82" charset="0"/>
              </a:rPr>
              <a:t>120 buses converted</a:t>
            </a:r>
          </a:p>
          <a:p>
            <a:pPr algn="ctr" defTabSz="685800"/>
            <a:endParaRPr lang="en-US" sz="1050" dirty="0">
              <a:solidFill>
                <a:srgbClr val="FF0000"/>
              </a:solidFill>
              <a:latin typeface="Stencil" panose="040409050D0802020404" pitchFamily="82" charset="0"/>
            </a:endParaRPr>
          </a:p>
          <a:p>
            <a:pPr algn="ctr" defTabSz="685800"/>
            <a:r>
              <a:rPr lang="en-US" sz="1050" dirty="0">
                <a:solidFill>
                  <a:srgbClr val="FF0000"/>
                </a:solidFill>
                <a:latin typeface="Stencil" panose="040409050D0802020404" pitchFamily="82" charset="0"/>
              </a:rPr>
              <a:t>1 station installed</a:t>
            </a:r>
          </a:p>
        </p:txBody>
      </p:sp>
      <p:sp>
        <p:nvSpPr>
          <p:cNvPr id="38" name="TextBox 37">
            <a:extLst>
              <a:ext uri="{FF2B5EF4-FFF2-40B4-BE49-F238E27FC236}">
                <a16:creationId xmlns:a16="http://schemas.microsoft.com/office/drawing/2014/main" id="{D6FBBCC7-7471-490A-A5E1-697515D093EA}"/>
              </a:ext>
            </a:extLst>
          </p:cNvPr>
          <p:cNvSpPr txBox="1"/>
          <p:nvPr/>
        </p:nvSpPr>
        <p:spPr>
          <a:xfrm>
            <a:off x="3620309" y="3806583"/>
            <a:ext cx="2066192" cy="992579"/>
          </a:xfrm>
          <a:prstGeom prst="rect">
            <a:avLst/>
          </a:prstGeom>
          <a:solidFill>
            <a:srgbClr val="FFFFCC"/>
          </a:solidFill>
          <a:scene3d>
            <a:camera prst="orthographicFront"/>
            <a:lightRig rig="threePt" dir="t"/>
          </a:scene3d>
          <a:sp3d>
            <a:bevelT/>
          </a:sp3d>
        </p:spPr>
        <p:txBody>
          <a:bodyPr wrap="square" rtlCol="0">
            <a:spAutoFit/>
          </a:bodyPr>
          <a:lstStyle/>
          <a:p>
            <a:pPr algn="ctr" defTabSz="685800"/>
            <a:r>
              <a:rPr lang="en-US" sz="900" b="1" i="1" u="sng" dirty="0">
                <a:solidFill>
                  <a:prstClr val="black"/>
                </a:solidFill>
              </a:rPr>
              <a:t>The Centennial School District Propane School Bus Conversion Project</a:t>
            </a:r>
          </a:p>
          <a:p>
            <a:pPr algn="ctr" defTabSz="685800"/>
            <a:endParaRPr lang="en-US" sz="1050" b="1" i="1" u="sng" dirty="0">
              <a:solidFill>
                <a:srgbClr val="FF0000"/>
              </a:solidFill>
            </a:endParaRPr>
          </a:p>
          <a:p>
            <a:pPr algn="ctr" defTabSz="685800"/>
            <a:r>
              <a:rPr lang="en-US" sz="1050" dirty="0">
                <a:solidFill>
                  <a:srgbClr val="FF0000"/>
                </a:solidFill>
                <a:latin typeface="Stencil" panose="040409050D0802020404" pitchFamily="82" charset="0"/>
              </a:rPr>
              <a:t>15 buses converted</a:t>
            </a:r>
          </a:p>
          <a:p>
            <a:pPr algn="ctr" defTabSz="685800"/>
            <a:r>
              <a:rPr lang="en-US" sz="1050" dirty="0">
                <a:solidFill>
                  <a:srgbClr val="FF0000"/>
                </a:solidFill>
                <a:latin typeface="Stencil" panose="040409050D0802020404" pitchFamily="82" charset="0"/>
              </a:rPr>
              <a:t>1 station installed</a:t>
            </a:r>
          </a:p>
        </p:txBody>
      </p:sp>
      <p:sp>
        <p:nvSpPr>
          <p:cNvPr id="14" name="TextBox 13">
            <a:extLst>
              <a:ext uri="{FF2B5EF4-FFF2-40B4-BE49-F238E27FC236}">
                <a16:creationId xmlns:a16="http://schemas.microsoft.com/office/drawing/2014/main" id="{F7FD8C12-7B68-437D-9172-A534DF131C02}"/>
              </a:ext>
            </a:extLst>
          </p:cNvPr>
          <p:cNvSpPr txBox="1"/>
          <p:nvPr/>
        </p:nvSpPr>
        <p:spPr>
          <a:xfrm>
            <a:off x="1090979" y="3758841"/>
            <a:ext cx="2066192" cy="854080"/>
          </a:xfrm>
          <a:prstGeom prst="rect">
            <a:avLst/>
          </a:prstGeom>
          <a:solidFill>
            <a:srgbClr val="FFFFCC"/>
          </a:solidFill>
          <a:scene3d>
            <a:camera prst="orthographicFront"/>
            <a:lightRig rig="threePt" dir="t"/>
          </a:scene3d>
          <a:sp3d>
            <a:bevelT/>
          </a:sp3d>
        </p:spPr>
        <p:txBody>
          <a:bodyPr wrap="square" rtlCol="0">
            <a:spAutoFit/>
          </a:bodyPr>
          <a:lstStyle/>
          <a:p>
            <a:pPr algn="ctr" defTabSz="685800"/>
            <a:r>
              <a:rPr lang="en-US" sz="900" b="1" i="1" u="sng" dirty="0">
                <a:solidFill>
                  <a:prstClr val="black"/>
                </a:solidFill>
              </a:rPr>
              <a:t>North Penn School District Conversion Initiative </a:t>
            </a:r>
          </a:p>
          <a:p>
            <a:pPr algn="ctr" defTabSz="685800"/>
            <a:endParaRPr lang="en-US" sz="1050" b="1" i="1" u="sng" dirty="0">
              <a:solidFill>
                <a:srgbClr val="FF0000"/>
              </a:solidFill>
            </a:endParaRPr>
          </a:p>
          <a:p>
            <a:pPr algn="ctr" defTabSz="685800"/>
            <a:r>
              <a:rPr lang="en-US" sz="1050" dirty="0">
                <a:solidFill>
                  <a:srgbClr val="FF0000"/>
                </a:solidFill>
                <a:latin typeface="Stencil" panose="040409050D0802020404" pitchFamily="82" charset="0"/>
              </a:rPr>
              <a:t>21 buses converted</a:t>
            </a:r>
          </a:p>
          <a:p>
            <a:pPr algn="ctr" defTabSz="685800"/>
            <a:r>
              <a:rPr lang="en-US" sz="1050" dirty="0">
                <a:solidFill>
                  <a:srgbClr val="FF0000"/>
                </a:solidFill>
                <a:latin typeface="Stencil" panose="040409050D0802020404" pitchFamily="82" charset="0"/>
              </a:rPr>
              <a:t>1 station installed</a:t>
            </a:r>
          </a:p>
        </p:txBody>
      </p:sp>
      <p:sp>
        <p:nvSpPr>
          <p:cNvPr id="15" name="TextBox 14">
            <a:extLst>
              <a:ext uri="{FF2B5EF4-FFF2-40B4-BE49-F238E27FC236}">
                <a16:creationId xmlns:a16="http://schemas.microsoft.com/office/drawing/2014/main" id="{51509ABE-7349-4634-AE74-3B4F793F2064}"/>
              </a:ext>
            </a:extLst>
          </p:cNvPr>
          <p:cNvSpPr txBox="1"/>
          <p:nvPr/>
        </p:nvSpPr>
        <p:spPr>
          <a:xfrm>
            <a:off x="6308406" y="3781924"/>
            <a:ext cx="2114550" cy="830997"/>
          </a:xfrm>
          <a:prstGeom prst="rect">
            <a:avLst/>
          </a:prstGeom>
          <a:solidFill>
            <a:srgbClr val="FFFFCC"/>
          </a:solidFill>
          <a:scene3d>
            <a:camera prst="orthographicFront"/>
            <a:lightRig rig="threePt" dir="t"/>
          </a:scene3d>
          <a:sp3d>
            <a:bevelT/>
          </a:sp3d>
        </p:spPr>
        <p:txBody>
          <a:bodyPr wrap="square" rtlCol="0">
            <a:spAutoFit/>
          </a:bodyPr>
          <a:lstStyle/>
          <a:p>
            <a:pPr algn="ctr" defTabSz="685800"/>
            <a:r>
              <a:rPr lang="en-US" sz="900" b="1" i="1" u="sng" dirty="0">
                <a:solidFill>
                  <a:prstClr val="black"/>
                </a:solidFill>
              </a:rPr>
              <a:t>The Pennsbury School District Propane School Bus Conversion Project  </a:t>
            </a:r>
          </a:p>
          <a:p>
            <a:pPr algn="ctr" defTabSz="685800"/>
            <a:endParaRPr lang="en-US" sz="1050" b="1" i="1" u="sng" dirty="0">
              <a:solidFill>
                <a:srgbClr val="FF0000"/>
              </a:solidFill>
            </a:endParaRPr>
          </a:p>
          <a:p>
            <a:pPr algn="ctr" defTabSz="685800"/>
            <a:r>
              <a:rPr lang="en-US" sz="1050" dirty="0">
                <a:solidFill>
                  <a:srgbClr val="FF0000"/>
                </a:solidFill>
                <a:latin typeface="Stencil" panose="040409050D0802020404" pitchFamily="82" charset="0"/>
              </a:rPr>
              <a:t>7 buses converted</a:t>
            </a:r>
          </a:p>
        </p:txBody>
      </p:sp>
      <p:sp>
        <p:nvSpPr>
          <p:cNvPr id="16" name="TextBox 15">
            <a:extLst>
              <a:ext uri="{FF2B5EF4-FFF2-40B4-BE49-F238E27FC236}">
                <a16:creationId xmlns:a16="http://schemas.microsoft.com/office/drawing/2014/main" id="{C006741B-866B-433A-99C5-3C40D0E3774F}"/>
              </a:ext>
            </a:extLst>
          </p:cNvPr>
          <p:cNvSpPr txBox="1"/>
          <p:nvPr/>
        </p:nvSpPr>
        <p:spPr>
          <a:xfrm>
            <a:off x="3610784" y="5070234"/>
            <a:ext cx="2066192" cy="877163"/>
          </a:xfrm>
          <a:prstGeom prst="rect">
            <a:avLst/>
          </a:prstGeom>
          <a:solidFill>
            <a:srgbClr val="FFFFCC"/>
          </a:solidFill>
          <a:scene3d>
            <a:camera prst="orthographicFront"/>
            <a:lightRig rig="threePt" dir="t"/>
          </a:scene3d>
          <a:sp3d>
            <a:bevelT/>
          </a:sp3d>
        </p:spPr>
        <p:txBody>
          <a:bodyPr wrap="square" rtlCol="0">
            <a:spAutoFit/>
          </a:bodyPr>
          <a:lstStyle/>
          <a:p>
            <a:pPr algn="ctr" defTabSz="685800"/>
            <a:r>
              <a:rPr lang="en-US" sz="900" b="1" i="1" u="sng" dirty="0">
                <a:solidFill>
                  <a:prstClr val="black"/>
                </a:solidFill>
              </a:rPr>
              <a:t>Other Projects</a:t>
            </a:r>
            <a:endParaRPr lang="en-US" sz="1050" b="1" i="1" u="sng" dirty="0">
              <a:solidFill>
                <a:srgbClr val="FF0000"/>
              </a:solidFill>
            </a:endParaRPr>
          </a:p>
          <a:p>
            <a:pPr algn="ctr" defTabSz="685800"/>
            <a:endParaRPr lang="en-US" sz="1050" dirty="0">
              <a:solidFill>
                <a:srgbClr val="FF0000"/>
              </a:solidFill>
              <a:latin typeface="Stencil" panose="040409050D0802020404" pitchFamily="82" charset="0"/>
            </a:endParaRPr>
          </a:p>
          <a:p>
            <a:pPr marL="171450" indent="-171450" defTabSz="685800">
              <a:buFont typeface="Arial" panose="020B0604020202020204" pitchFamily="34" charset="0"/>
              <a:buChar char="•"/>
            </a:pPr>
            <a:r>
              <a:rPr lang="en-US" sz="1050" dirty="0">
                <a:solidFill>
                  <a:srgbClr val="FF0000"/>
                </a:solidFill>
                <a:latin typeface="Stencil" panose="040409050D0802020404" pitchFamily="82" charset="0"/>
              </a:rPr>
              <a:t>Norristown SD 10 school buses</a:t>
            </a:r>
          </a:p>
          <a:p>
            <a:pPr defTabSz="685800"/>
            <a:endParaRPr lang="en-US" sz="1050" dirty="0">
              <a:solidFill>
                <a:srgbClr val="FF0000"/>
              </a:solidFill>
              <a:latin typeface="Stencil" panose="040409050D0802020404" pitchFamily="82" charset="0"/>
            </a:endParaRPr>
          </a:p>
        </p:txBody>
      </p:sp>
      <p:sp>
        <p:nvSpPr>
          <p:cNvPr id="30" name="TextBox 29"/>
          <p:cNvSpPr txBox="1"/>
          <p:nvPr/>
        </p:nvSpPr>
        <p:spPr>
          <a:xfrm>
            <a:off x="3989677" y="6117832"/>
            <a:ext cx="4637459" cy="606000"/>
          </a:xfrm>
          <a:prstGeom prst="rect">
            <a:avLst/>
          </a:prstGeom>
          <a:solidFill>
            <a:srgbClr val="FFFFCC"/>
          </a:solidFill>
          <a:effectLst>
            <a:outerShdw blurRad="63500" sx="102000" sy="102000" algn="ctr" rotWithShape="0">
              <a:prstClr val="black">
                <a:alpha val="40000"/>
              </a:prstClr>
            </a:outerShdw>
          </a:effectLst>
          <a:scene3d>
            <a:camera prst="orthographicFront"/>
            <a:lightRig rig="threePt" dir="t"/>
          </a:scene3d>
          <a:sp3d>
            <a:bevelT w="165100" prst="coolSlant"/>
          </a:sp3d>
        </p:spPr>
        <p:txBody>
          <a:bodyPr wrap="square" rtlCol="0">
            <a:spAutoFit/>
          </a:bodyPr>
          <a:lstStyle/>
          <a:p>
            <a:pPr algn="ctr" defTabSz="514350" eaLnBrk="1" fontAlgn="auto" hangingPunct="1">
              <a:spcBef>
                <a:spcPts val="0"/>
              </a:spcBef>
              <a:spcAft>
                <a:spcPts val="0"/>
              </a:spcAft>
            </a:pPr>
            <a:endParaRPr lang="en-US" sz="1125" b="1" dirty="0">
              <a:solidFill>
                <a:prstClr val="black"/>
              </a:solidFill>
              <a:effectLst>
                <a:outerShdw blurRad="38100" dist="38100" dir="2700000" algn="tl">
                  <a:srgbClr val="E7E6E6">
                    <a:lumMod val="50000"/>
                  </a:srgbClr>
                </a:outerShdw>
              </a:effectLst>
              <a:latin typeface="Calibri" panose="020F0502020204030204"/>
            </a:endParaRPr>
          </a:p>
          <a:p>
            <a:pPr algn="ctr" defTabSz="514350" eaLnBrk="1" fontAlgn="auto" hangingPunct="1">
              <a:spcBef>
                <a:spcPts val="0"/>
              </a:spcBef>
              <a:spcAft>
                <a:spcPts val="0"/>
              </a:spcAft>
            </a:pPr>
            <a:r>
              <a:rPr lang="en-US" sz="1200" b="1" dirty="0">
                <a:solidFill>
                  <a:prstClr val="black"/>
                </a:solidFill>
                <a:effectLst>
                  <a:outerShdw blurRad="38100" dist="38100" dir="2700000" algn="tl">
                    <a:srgbClr val="E7E6E6">
                      <a:lumMod val="50000"/>
                    </a:srgbClr>
                  </a:outerShdw>
                </a:effectLst>
                <a:latin typeface="Calibri" panose="020F0502020204030204"/>
              </a:rPr>
              <a:t>Over 400 Propane School Buses on the road in PA</a:t>
            </a:r>
          </a:p>
          <a:p>
            <a:pPr algn="ctr" defTabSz="514350" eaLnBrk="1" fontAlgn="auto" hangingPunct="1">
              <a:spcBef>
                <a:spcPts val="0"/>
              </a:spcBef>
              <a:spcAft>
                <a:spcPts val="0"/>
              </a:spcAft>
            </a:pPr>
            <a:endParaRPr lang="en-US" sz="1013" b="1" dirty="0">
              <a:solidFill>
                <a:prstClr val="black"/>
              </a:solidFill>
              <a:effectLst>
                <a:outerShdw blurRad="38100" dist="38100" dir="2700000" algn="tl">
                  <a:srgbClr val="E7E6E6">
                    <a:lumMod val="50000"/>
                  </a:srgbClr>
                </a:outerShdw>
              </a:effectLst>
              <a:latin typeface="Calibri" panose="020F0502020204030204"/>
            </a:endParaRPr>
          </a:p>
        </p:txBody>
      </p:sp>
      <p:sp>
        <p:nvSpPr>
          <p:cNvPr id="17" name="TextBox 16">
            <a:extLst>
              <a:ext uri="{FF2B5EF4-FFF2-40B4-BE49-F238E27FC236}">
                <a16:creationId xmlns:a16="http://schemas.microsoft.com/office/drawing/2014/main" id="{3D7AA2D0-5789-4494-8C69-5FEC41F5C91E}"/>
              </a:ext>
            </a:extLst>
          </p:cNvPr>
          <p:cNvSpPr txBox="1"/>
          <p:nvPr/>
        </p:nvSpPr>
        <p:spPr>
          <a:xfrm>
            <a:off x="1129562" y="4868898"/>
            <a:ext cx="2027609" cy="1154162"/>
          </a:xfrm>
          <a:prstGeom prst="rect">
            <a:avLst/>
          </a:prstGeom>
          <a:solidFill>
            <a:srgbClr val="FFFFCC"/>
          </a:solidFill>
          <a:scene3d>
            <a:camera prst="orthographicFront"/>
            <a:lightRig rig="threePt" dir="t"/>
          </a:scene3d>
          <a:sp3d>
            <a:bevelT/>
          </a:sp3d>
        </p:spPr>
        <p:txBody>
          <a:bodyPr wrap="square" rtlCol="0">
            <a:spAutoFit/>
          </a:bodyPr>
          <a:lstStyle/>
          <a:p>
            <a:pPr algn="ctr" defTabSz="685800"/>
            <a:r>
              <a:rPr lang="en-US" sz="900" b="1" i="1" u="sng" dirty="0">
                <a:solidFill>
                  <a:prstClr val="black"/>
                </a:solidFill>
              </a:rPr>
              <a:t>Wilson School District Propane School Bus Conversion </a:t>
            </a:r>
            <a:r>
              <a:rPr lang="en-US" sz="900" b="1" i="1" u="sng" dirty="0" err="1">
                <a:solidFill>
                  <a:prstClr val="black"/>
                </a:solidFill>
              </a:rPr>
              <a:t>Initaitive</a:t>
            </a:r>
            <a:endParaRPr lang="en-US" sz="900" b="1" i="1" u="sng" dirty="0">
              <a:solidFill>
                <a:prstClr val="black"/>
              </a:solidFill>
            </a:endParaRPr>
          </a:p>
          <a:p>
            <a:pPr algn="ctr" defTabSz="685800"/>
            <a:endParaRPr lang="en-US" sz="1050" dirty="0">
              <a:solidFill>
                <a:srgbClr val="FF0000"/>
              </a:solidFill>
              <a:latin typeface="Stencil" panose="040409050D0802020404" pitchFamily="82" charset="0"/>
            </a:endParaRPr>
          </a:p>
          <a:p>
            <a:pPr algn="ctr" defTabSz="685800"/>
            <a:r>
              <a:rPr lang="en-US" sz="1050" dirty="0">
                <a:solidFill>
                  <a:srgbClr val="FF0000"/>
                </a:solidFill>
                <a:latin typeface="Stencil" panose="040409050D0802020404" pitchFamily="82" charset="0"/>
              </a:rPr>
              <a:t>7 Buses Converted</a:t>
            </a:r>
          </a:p>
          <a:p>
            <a:pPr algn="ctr" defTabSz="685800"/>
            <a:r>
              <a:rPr lang="en-US" sz="1050" dirty="0">
                <a:solidFill>
                  <a:srgbClr val="FF0000"/>
                </a:solidFill>
                <a:latin typeface="Stencil" panose="040409050D0802020404" pitchFamily="82" charset="0"/>
              </a:rPr>
              <a:t>1 station being installed</a:t>
            </a:r>
          </a:p>
          <a:p>
            <a:pPr algn="ctr" defTabSz="685800"/>
            <a:r>
              <a:rPr lang="en-US" sz="1050" dirty="0">
                <a:solidFill>
                  <a:srgbClr val="FF0000"/>
                </a:solidFill>
                <a:latin typeface="Stencil" panose="040409050D0802020404" pitchFamily="82" charset="0"/>
              </a:rPr>
              <a:t> </a:t>
            </a:r>
          </a:p>
        </p:txBody>
      </p:sp>
      <p:sp>
        <p:nvSpPr>
          <p:cNvPr id="18" name="TextBox 17">
            <a:extLst>
              <a:ext uri="{FF2B5EF4-FFF2-40B4-BE49-F238E27FC236}">
                <a16:creationId xmlns:a16="http://schemas.microsoft.com/office/drawing/2014/main" id="{FF1C98F2-A813-4D50-ADF5-C6EBA0B81E4E}"/>
              </a:ext>
            </a:extLst>
          </p:cNvPr>
          <p:cNvSpPr txBox="1"/>
          <p:nvPr/>
        </p:nvSpPr>
        <p:spPr>
          <a:xfrm>
            <a:off x="6308406" y="4892845"/>
            <a:ext cx="2066192" cy="1038746"/>
          </a:xfrm>
          <a:prstGeom prst="rect">
            <a:avLst/>
          </a:prstGeom>
          <a:solidFill>
            <a:srgbClr val="FFFFCC"/>
          </a:solidFill>
          <a:scene3d>
            <a:camera prst="orthographicFront"/>
            <a:lightRig rig="threePt" dir="t"/>
          </a:scene3d>
          <a:sp3d>
            <a:bevelT/>
          </a:sp3d>
        </p:spPr>
        <p:txBody>
          <a:bodyPr wrap="square" rtlCol="0">
            <a:spAutoFit/>
          </a:bodyPr>
          <a:lstStyle/>
          <a:p>
            <a:pPr algn="ctr" defTabSz="685800"/>
            <a:r>
              <a:rPr lang="en-US" sz="900" b="1" i="1" u="sng" dirty="0">
                <a:solidFill>
                  <a:prstClr val="black"/>
                </a:solidFill>
              </a:rPr>
              <a:t>Other Projects</a:t>
            </a:r>
            <a:endParaRPr lang="en-US" sz="1050" b="1" i="1" u="sng" dirty="0">
              <a:solidFill>
                <a:srgbClr val="FF0000"/>
              </a:solidFill>
            </a:endParaRPr>
          </a:p>
          <a:p>
            <a:pPr algn="ctr" defTabSz="685800"/>
            <a:endParaRPr lang="en-US" sz="1050" dirty="0">
              <a:solidFill>
                <a:srgbClr val="FF0000"/>
              </a:solidFill>
              <a:latin typeface="Stencil" panose="040409050D0802020404" pitchFamily="82" charset="0"/>
            </a:endParaRPr>
          </a:p>
          <a:p>
            <a:pPr marL="171450" indent="-171450" defTabSz="685800">
              <a:buFont typeface="Arial" panose="020B0604020202020204" pitchFamily="34" charset="0"/>
              <a:buChar char="•"/>
            </a:pPr>
            <a:r>
              <a:rPr lang="en-US" sz="1050" dirty="0">
                <a:solidFill>
                  <a:srgbClr val="FF0000"/>
                </a:solidFill>
                <a:latin typeface="Stencil" panose="040409050D0802020404" pitchFamily="82" charset="0"/>
              </a:rPr>
              <a:t>Norristown SD 10 school buses</a:t>
            </a:r>
          </a:p>
          <a:p>
            <a:pPr marL="171450" indent="-171450" defTabSz="685800">
              <a:buFont typeface="Arial" panose="020B0604020202020204" pitchFamily="34" charset="0"/>
              <a:buChar char="•"/>
            </a:pPr>
            <a:r>
              <a:rPr lang="en-US" sz="1050" dirty="0">
                <a:solidFill>
                  <a:srgbClr val="FF0000"/>
                </a:solidFill>
                <a:latin typeface="Stencil" panose="040409050D0802020404" pitchFamily="82" charset="0"/>
              </a:rPr>
              <a:t>PRCC territory ~ 200</a:t>
            </a:r>
          </a:p>
          <a:p>
            <a:pPr defTabSz="685800"/>
            <a:endParaRPr lang="en-US" sz="1050" dirty="0">
              <a:solidFill>
                <a:srgbClr val="FF0000"/>
              </a:solidFill>
              <a:latin typeface="Stencil" panose="040409050D0802020404" pitchFamily="82" charset="0"/>
            </a:endParaRPr>
          </a:p>
        </p:txBody>
      </p:sp>
    </p:spTree>
    <p:extLst>
      <p:ext uri="{BB962C8B-B14F-4D97-AF65-F5344CB8AC3E}">
        <p14:creationId xmlns:p14="http://schemas.microsoft.com/office/powerpoint/2010/main" val="84119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irector\Desktop\EPACT Round logo\final.tif"/>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10881" y="1623846"/>
            <a:ext cx="3818319" cy="3761748"/>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73733" name="Group 7"/>
          <p:cNvGrpSpPr>
            <a:grpSpLocks/>
          </p:cNvGrpSpPr>
          <p:nvPr/>
        </p:nvGrpSpPr>
        <p:grpSpPr bwMode="auto">
          <a:xfrm>
            <a:off x="0" y="0"/>
            <a:ext cx="9144000" cy="1066800"/>
            <a:chOff x="0" y="0"/>
            <a:chExt cx="5760" cy="672"/>
          </a:xfrm>
        </p:grpSpPr>
        <p:sp>
          <p:nvSpPr>
            <p:cNvPr id="90121" name="Rectangle 2"/>
            <p:cNvSpPr>
              <a:spLocks noChangeArrowheads="1"/>
            </p:cNvSpPr>
            <p:nvPr/>
          </p:nvSpPr>
          <p:spPr bwMode="auto">
            <a:xfrm>
              <a:off x="0" y="0"/>
              <a:ext cx="5760" cy="672"/>
            </a:xfrm>
            <a:prstGeom prst="rect">
              <a:avLst/>
            </a:prstGeom>
            <a:gradFill rotWithShape="1">
              <a:gsLst>
                <a:gs pos="0">
                  <a:srgbClr val="66FF66"/>
                </a:gs>
                <a:gs pos="50000">
                  <a:schemeClr val="accent2"/>
                </a:gs>
                <a:gs pos="100000">
                  <a:srgbClr val="66FF66"/>
                </a:gs>
              </a:gsLst>
              <a:lin ang="5400000" scaled="1"/>
            </a:gradFill>
            <a:ln w="9525">
              <a:noFill/>
              <a:miter lim="800000"/>
              <a:headEnd/>
              <a:tailEnd/>
            </a:ln>
          </p:spPr>
          <p:txBody>
            <a:bodyPr anchor="ctr"/>
            <a:lstStyle/>
            <a:p>
              <a:pPr fontAlgn="base">
                <a:spcBef>
                  <a:spcPct val="0"/>
                </a:spcBef>
                <a:spcAft>
                  <a:spcPct val="0"/>
                </a:spcAft>
                <a:defRPr/>
              </a:pPr>
              <a:endParaRPr lang="en-US" sz="2400" b="1" dirty="0">
                <a:solidFill>
                  <a:srgbClr val="FFFFFF"/>
                </a:solidFill>
              </a:endParaRPr>
            </a:p>
          </p:txBody>
        </p:sp>
        <p:sp>
          <p:nvSpPr>
            <p:cNvPr id="73737" name="Line 11"/>
            <p:cNvSpPr>
              <a:spLocks noChangeShapeType="1"/>
            </p:cNvSpPr>
            <p:nvPr/>
          </p:nvSpPr>
          <p:spPr bwMode="auto">
            <a:xfrm flipV="1">
              <a:off x="0" y="672"/>
              <a:ext cx="5760"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lIns="36576" tIns="36576" rIns="36576" bIns="36576"/>
            <a:lstStyle/>
            <a:p>
              <a:pPr eaLnBrk="0" fontAlgn="base" hangingPunct="0">
                <a:spcBef>
                  <a:spcPct val="0"/>
                </a:spcBef>
                <a:spcAft>
                  <a:spcPct val="0"/>
                </a:spcAft>
              </a:pPr>
              <a:endParaRPr lang="en-US" sz="3200" dirty="0">
                <a:solidFill>
                  <a:srgbClr val="000000"/>
                </a:solidFill>
              </a:endParaRPr>
            </a:p>
          </p:txBody>
        </p:sp>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4912" y="0"/>
            <a:ext cx="2264539" cy="1030740"/>
          </a:xfrm>
          <a:prstGeom prst="rect">
            <a:avLst/>
          </a:prstGeom>
        </p:spPr>
      </p:pic>
      <p:sp>
        <p:nvSpPr>
          <p:cNvPr id="2" name="TextBox 1"/>
          <p:cNvSpPr txBox="1"/>
          <p:nvPr/>
        </p:nvSpPr>
        <p:spPr>
          <a:xfrm>
            <a:off x="685800" y="241012"/>
            <a:ext cx="5715000" cy="584775"/>
          </a:xfrm>
          <a:prstGeom prst="rect">
            <a:avLst/>
          </a:prstGeom>
          <a:noFill/>
        </p:spPr>
        <p:txBody>
          <a:bodyPr wrap="square" rtlCol="0">
            <a:spAutoFit/>
          </a:bodyPr>
          <a:lstStyle/>
          <a:p>
            <a:pPr algn="ctr" eaLnBrk="0" fontAlgn="base" hangingPunct="0">
              <a:spcBef>
                <a:spcPct val="0"/>
              </a:spcBef>
              <a:spcAft>
                <a:spcPct val="0"/>
              </a:spcAft>
            </a:pPr>
            <a:r>
              <a:rPr lang="en-US" b="1" u="sng" dirty="0">
                <a:solidFill>
                  <a:srgbClr val="FFFFFF"/>
                </a:solidFill>
              </a:rPr>
              <a:t>Contact Info</a:t>
            </a:r>
            <a:endParaRPr lang="en-US" sz="3200" b="1" u="sng" dirty="0">
              <a:solidFill>
                <a:srgbClr val="FFFFFF"/>
              </a:solidFill>
            </a:endParaRPr>
          </a:p>
        </p:txBody>
      </p:sp>
      <p:sp>
        <p:nvSpPr>
          <p:cNvPr id="3" name="TextBox 2"/>
          <p:cNvSpPr txBox="1"/>
          <p:nvPr/>
        </p:nvSpPr>
        <p:spPr>
          <a:xfrm>
            <a:off x="5105400" y="4231432"/>
            <a:ext cx="3177540" cy="2308324"/>
          </a:xfrm>
          <a:prstGeom prst="rect">
            <a:avLst/>
          </a:prstGeom>
          <a:noFill/>
        </p:spPr>
        <p:txBody>
          <a:bodyPr wrap="square" rtlCol="0">
            <a:spAutoFit/>
          </a:bodyPr>
          <a:lstStyle/>
          <a:p>
            <a:pPr algn="r"/>
            <a:r>
              <a:rPr lang="en-US" sz="2400" b="1" dirty="0">
                <a:solidFill>
                  <a:schemeClr val="bg2"/>
                </a:solidFill>
                <a:latin typeface="Estrangelo Edessa" panose="03080600000000000000" pitchFamily="66" charset="0"/>
                <a:cs typeface="Estrangelo Edessa" panose="03080600000000000000" pitchFamily="66" charset="0"/>
              </a:rPr>
              <a:t>Tony Bandiero</a:t>
            </a:r>
          </a:p>
          <a:p>
            <a:pPr algn="r"/>
            <a:r>
              <a:rPr lang="en-US" sz="2400" b="1" dirty="0">
                <a:solidFill>
                  <a:schemeClr val="bg2"/>
                </a:solidFill>
                <a:latin typeface="Estrangelo Edessa" panose="03080600000000000000" pitchFamily="66" charset="0"/>
                <a:cs typeface="Estrangelo Edessa" panose="03080600000000000000" pitchFamily="66" charset="0"/>
              </a:rPr>
              <a:t>Executive Director</a:t>
            </a:r>
          </a:p>
          <a:p>
            <a:pPr algn="r"/>
            <a:r>
              <a:rPr lang="en-US" sz="2400" b="1" dirty="0">
                <a:solidFill>
                  <a:schemeClr val="bg2"/>
                </a:solidFill>
                <a:latin typeface="Estrangelo Edessa" panose="03080600000000000000" pitchFamily="66" charset="0"/>
                <a:cs typeface="Estrangelo Edessa" panose="03080600000000000000" pitchFamily="66" charset="0"/>
              </a:rPr>
              <a:t>EP-ACT</a:t>
            </a:r>
          </a:p>
          <a:p>
            <a:pPr algn="r"/>
            <a:r>
              <a:rPr lang="en-US" sz="2400" b="1" dirty="0">
                <a:solidFill>
                  <a:schemeClr val="bg2"/>
                </a:solidFill>
                <a:latin typeface="Estrangelo Edessa" panose="03080600000000000000" pitchFamily="66" charset="0"/>
                <a:cs typeface="Estrangelo Edessa" panose="03080600000000000000" pitchFamily="66" charset="0"/>
              </a:rPr>
              <a:t>215-990-8200</a:t>
            </a:r>
          </a:p>
          <a:p>
            <a:pPr algn="r"/>
            <a:r>
              <a:rPr lang="en-US" sz="2400" b="1" dirty="0">
                <a:solidFill>
                  <a:schemeClr val="bg2"/>
                </a:solidFill>
                <a:latin typeface="Estrangelo Edessa" panose="03080600000000000000" pitchFamily="66" charset="0"/>
                <a:cs typeface="Estrangelo Edessa" panose="03080600000000000000" pitchFamily="66" charset="0"/>
              </a:rPr>
              <a:t>tfbandiero@ep-act.org</a:t>
            </a:r>
          </a:p>
          <a:p>
            <a:pPr algn="r"/>
            <a:r>
              <a:rPr lang="en-US" sz="2400" b="1" dirty="0">
                <a:solidFill>
                  <a:schemeClr val="bg2"/>
                </a:solidFill>
                <a:latin typeface="Estrangelo Edessa" panose="03080600000000000000" pitchFamily="66" charset="0"/>
                <a:cs typeface="Estrangelo Edessa" panose="03080600000000000000" pitchFamily="66" charset="0"/>
              </a:rPr>
              <a:t>www.ep-act-org</a:t>
            </a:r>
          </a:p>
        </p:txBody>
      </p:sp>
    </p:spTree>
    <p:extLst>
      <p:ext uri="{BB962C8B-B14F-4D97-AF65-F5344CB8AC3E}">
        <p14:creationId xmlns:p14="http://schemas.microsoft.com/office/powerpoint/2010/main" val="318639373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Clean Cities?</a:t>
            </a:r>
          </a:p>
        </p:txBody>
      </p:sp>
      <p:sp>
        <p:nvSpPr>
          <p:cNvPr id="7" name="Oval 6"/>
          <p:cNvSpPr/>
          <p:nvPr/>
        </p:nvSpPr>
        <p:spPr>
          <a:xfrm>
            <a:off x="327541" y="1462634"/>
            <a:ext cx="4516508" cy="4287468"/>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9933">
                    <a:lumMod val="75000"/>
                  </a:srgbClr>
                </a:solidFill>
                <a:effectLst/>
                <a:uLnTx/>
                <a:uFillTx/>
                <a:latin typeface="Calibri"/>
                <a:ea typeface="+mn-ea"/>
                <a:cs typeface="+mn-cs"/>
              </a:rPr>
              <a:t>Clean Cities </a:t>
            </a:r>
            <a:r>
              <a:rPr kumimoji="0" lang="en-US" sz="2000" b="1" i="0" u="none" strike="noStrike" kern="1200" cap="none" spc="0" normalizeH="0" baseline="0" noProof="0" dirty="0">
                <a:ln>
                  <a:noFill/>
                </a:ln>
                <a:solidFill>
                  <a:prstClr val="white"/>
                </a:solidFill>
                <a:effectLst/>
                <a:uLnTx/>
                <a:uFillTx/>
                <a:latin typeface="Calibri"/>
                <a:ea typeface="+mn-ea"/>
                <a:cs typeface="+mn-cs"/>
              </a:rPr>
              <a:t>advances the energy, economic, and environmental security of the United States by supporting local actions to  cut petroleum use in transportation.</a:t>
            </a:r>
          </a:p>
        </p:txBody>
      </p:sp>
      <p:sp>
        <p:nvSpPr>
          <p:cNvPr id="11" name="Right Arrow 10"/>
          <p:cNvSpPr/>
          <p:nvPr/>
        </p:nvSpPr>
        <p:spPr>
          <a:xfrm>
            <a:off x="5139022" y="886168"/>
            <a:ext cx="3840480" cy="1828800"/>
          </a:xfrm>
          <a:prstGeom prst="rightArrow">
            <a:avLst>
              <a:gd name="adj1" fmla="val 50000"/>
              <a:gd name="adj2" fmla="val 50000"/>
            </a:avLst>
          </a:prstGeom>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Reduced petroleum consumption</a:t>
            </a:r>
          </a:p>
        </p:txBody>
      </p:sp>
      <p:sp>
        <p:nvSpPr>
          <p:cNvPr id="12" name="Right Arrow 11"/>
          <p:cNvSpPr/>
          <p:nvPr/>
        </p:nvSpPr>
        <p:spPr>
          <a:xfrm>
            <a:off x="5139023" y="2542672"/>
            <a:ext cx="3383280" cy="1828800"/>
          </a:xfrm>
          <a:prstGeom prst="rightArrow">
            <a:avLst/>
          </a:prstGeom>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Reduced greenhouse gas (GHG) emissions</a:t>
            </a:r>
          </a:p>
        </p:txBody>
      </p:sp>
      <p:sp>
        <p:nvSpPr>
          <p:cNvPr id="13" name="Right Arrow 12"/>
          <p:cNvSpPr/>
          <p:nvPr/>
        </p:nvSpPr>
        <p:spPr>
          <a:xfrm>
            <a:off x="5139023" y="4155496"/>
            <a:ext cx="2926080" cy="1828800"/>
          </a:xfrm>
          <a:prstGeom prst="rightArrow">
            <a:avLst/>
          </a:prstGeom>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Reduced dependence on imported petroleum</a:t>
            </a:r>
          </a:p>
        </p:txBody>
      </p:sp>
    </p:spTree>
    <p:extLst>
      <p:ext uri="{BB962C8B-B14F-4D97-AF65-F5344CB8AC3E}">
        <p14:creationId xmlns:p14="http://schemas.microsoft.com/office/powerpoint/2010/main" val="4205440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1.eere.energy.gov/cleancities/toolbox/images/cclogo_for_pp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5921" y="3026391"/>
            <a:ext cx="2522558" cy="166208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a:t>Portfolio</a:t>
            </a:r>
          </a:p>
        </p:txBody>
      </p:sp>
      <p:sp>
        <p:nvSpPr>
          <p:cNvPr id="4" name="Isosceles Triangle 3"/>
          <p:cNvSpPr/>
          <p:nvPr/>
        </p:nvSpPr>
        <p:spPr>
          <a:xfrm>
            <a:off x="2245626" y="1301087"/>
            <a:ext cx="4043149" cy="3450608"/>
          </a:xfrm>
          <a:prstGeom prst="triangle">
            <a:avLst/>
          </a:prstGeom>
          <a:noFill/>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5" name="TextBox 4"/>
          <p:cNvSpPr txBox="1"/>
          <p:nvPr/>
        </p:nvSpPr>
        <p:spPr>
          <a:xfrm rot="17919027">
            <a:off x="2722414" y="2438725"/>
            <a:ext cx="914400" cy="914400"/>
          </a:xfrm>
          <a:prstGeom prst="rect">
            <a:avLst/>
          </a:prstGeom>
        </p:spPr>
        <p:txBody>
          <a:bodyPr vert="horz" wrap="none"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srgbClr val="0099CC"/>
                </a:solidFill>
                <a:effectLst>
                  <a:outerShdw blurRad="38100" dist="38100" dir="2700000" algn="tl">
                    <a:srgbClr val="000000">
                      <a:alpha val="43137"/>
                    </a:srgbClr>
                  </a:outerShdw>
                </a:effectLst>
                <a:uLnTx/>
                <a:uFillTx/>
                <a:latin typeface="Calibri"/>
                <a:ea typeface="+mn-ea"/>
                <a:cs typeface="Arial Narrow"/>
              </a:rPr>
              <a:t>Reduce</a:t>
            </a:r>
          </a:p>
        </p:txBody>
      </p:sp>
      <p:sp>
        <p:nvSpPr>
          <p:cNvPr id="7" name="TextBox 6"/>
          <p:cNvSpPr txBox="1"/>
          <p:nvPr/>
        </p:nvSpPr>
        <p:spPr>
          <a:xfrm rot="3686392">
            <a:off x="4892590" y="2439014"/>
            <a:ext cx="914400" cy="914400"/>
          </a:xfrm>
          <a:prstGeom prst="rect">
            <a:avLst/>
          </a:prstGeom>
        </p:spPr>
        <p:txBody>
          <a:bodyPr vert="horz" wrap="none"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srgbClr val="99CC33"/>
                </a:solidFill>
                <a:effectLst>
                  <a:outerShdw blurRad="38100" dist="38100" dir="2700000" algn="tl">
                    <a:srgbClr val="000000">
                      <a:alpha val="43137"/>
                    </a:srgbClr>
                  </a:outerShdw>
                </a:effectLst>
                <a:uLnTx/>
                <a:uFillTx/>
                <a:latin typeface="Calibri"/>
                <a:ea typeface="+mn-ea"/>
                <a:cs typeface="Arial Narrow"/>
              </a:rPr>
              <a:t>Replace</a:t>
            </a:r>
          </a:p>
        </p:txBody>
      </p:sp>
      <p:sp>
        <p:nvSpPr>
          <p:cNvPr id="8" name="TextBox 7"/>
          <p:cNvSpPr txBox="1"/>
          <p:nvPr/>
        </p:nvSpPr>
        <p:spPr>
          <a:xfrm>
            <a:off x="3426311" y="4778990"/>
            <a:ext cx="1681779" cy="914400"/>
          </a:xfrm>
          <a:prstGeom prst="rect">
            <a:avLst/>
          </a:prstGeom>
        </p:spPr>
        <p:txBody>
          <a:bodyPr vert="horz" wrap="none"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a:ea typeface="+mn-ea"/>
                <a:cs typeface="Arial Narrow"/>
              </a:rPr>
              <a:t>Eliminate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7707" y="953424"/>
            <a:ext cx="1657350" cy="69532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5515" y="4253429"/>
            <a:ext cx="1657350" cy="69532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7707" y="1744524"/>
            <a:ext cx="1657350" cy="695325"/>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5515" y="5076986"/>
            <a:ext cx="1657350" cy="695325"/>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7707" y="2606315"/>
            <a:ext cx="1657350" cy="695325"/>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35515" y="3429872"/>
            <a:ext cx="1657350" cy="695325"/>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5054" y="2273384"/>
            <a:ext cx="1657350" cy="695325"/>
          </a:xfrm>
          <a:prstGeom prst="rect">
            <a:avLst/>
          </a:prstGeom>
        </p:spPr>
      </p:pic>
      <p:pic>
        <p:nvPicPr>
          <p:cNvPr id="22" name="Picture 21"/>
          <p:cNvPicPr>
            <a:picLocks noChangeAspect="1"/>
          </p:cNvPicPr>
          <p:nvPr/>
        </p:nvPicPr>
        <p:blipFill>
          <a:blip r:embed="rId11">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438525" y="5538944"/>
            <a:ext cx="1657350" cy="695325"/>
          </a:xfrm>
          <a:prstGeom prst="rect">
            <a:avLst/>
          </a:prstGeom>
        </p:spPr>
      </p:pic>
    </p:spTree>
    <p:extLst>
      <p:ext uri="{BB962C8B-B14F-4D97-AF65-F5344CB8AC3E}">
        <p14:creationId xmlns:p14="http://schemas.microsoft.com/office/powerpoint/2010/main" val="863767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24ECE1-E2FC-44D4-BE88-1028EA308520}"/>
              </a:ext>
            </a:extLst>
          </p:cNvPr>
          <p:cNvSpPr>
            <a:spLocks noGrp="1"/>
          </p:cNvSpPr>
          <p:nvPr>
            <p:ph type="body" sz="quarter" idx="54"/>
          </p:nvPr>
        </p:nvSpPr>
        <p:spPr>
          <a:xfrm>
            <a:off x="184835" y="2834812"/>
            <a:ext cx="1198488" cy="1246495"/>
          </a:xfrm>
        </p:spPr>
        <p:txBody>
          <a:bodyPr anchor="ctr">
            <a:spAutoFit/>
          </a:bodyPr>
          <a:lstStyle/>
          <a:p>
            <a:r>
              <a:rPr lang="en-US" sz="1800" dirty="0"/>
              <a:t>Measuring Clean Cities Coalition Impact</a:t>
            </a:r>
          </a:p>
        </p:txBody>
      </p:sp>
      <p:pic>
        <p:nvPicPr>
          <p:cNvPr id="8" name="Picture 7">
            <a:extLst>
              <a:ext uri="{FF2B5EF4-FFF2-40B4-BE49-F238E27FC236}">
                <a16:creationId xmlns:a16="http://schemas.microsoft.com/office/drawing/2014/main" id="{565FFB15-A299-420C-B83A-EF951895A22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960345" y="1154181"/>
            <a:ext cx="2984207" cy="4001413"/>
          </a:xfrm>
          <a:prstGeom prst="rect">
            <a:avLst/>
          </a:prstGeom>
        </p:spPr>
      </p:pic>
      <p:pic>
        <p:nvPicPr>
          <p:cNvPr id="10" name="Picture 9">
            <a:extLst>
              <a:ext uri="{FF2B5EF4-FFF2-40B4-BE49-F238E27FC236}">
                <a16:creationId xmlns:a16="http://schemas.microsoft.com/office/drawing/2014/main" id="{41D6E5DA-620D-45E2-AF66-CDB191EB88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234493" y="1154181"/>
            <a:ext cx="3620269" cy="1884295"/>
          </a:xfrm>
          <a:prstGeom prst="rect">
            <a:avLst/>
          </a:prstGeom>
        </p:spPr>
      </p:pic>
      <p:sp>
        <p:nvSpPr>
          <p:cNvPr id="7" name="Rectangle 6">
            <a:extLst>
              <a:ext uri="{FF2B5EF4-FFF2-40B4-BE49-F238E27FC236}">
                <a16:creationId xmlns:a16="http://schemas.microsoft.com/office/drawing/2014/main" id="{78C0BFEB-3E6E-3B48-8D7E-D80C50AF14F4}"/>
              </a:ext>
            </a:extLst>
          </p:cNvPr>
          <p:cNvSpPr/>
          <p:nvPr/>
        </p:nvSpPr>
        <p:spPr>
          <a:xfrm>
            <a:off x="1955320" y="5342657"/>
            <a:ext cx="2994254" cy="361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350" b="1" dirty="0" err="1">
                <a:solidFill>
                  <a:prstClr val="white"/>
                </a:solidFill>
                <a:latin typeface="Arial" panose="020B0604020202020204" pitchFamily="34" charset="0"/>
                <a:cs typeface="Arial" panose="020B0604020202020204" pitchFamily="34" charset="0"/>
              </a:rPr>
              <a:t>cleancities.energy.gov</a:t>
            </a:r>
            <a:r>
              <a:rPr lang="en-US" sz="1350" b="1" dirty="0">
                <a:solidFill>
                  <a:prstClr val="white"/>
                </a:solidFill>
                <a:latin typeface="Arial" panose="020B0604020202020204" pitchFamily="34" charset="0"/>
                <a:cs typeface="Arial" panose="020B0604020202020204" pitchFamily="34" charset="0"/>
              </a:rPr>
              <a:t>/coalitions</a:t>
            </a:r>
          </a:p>
        </p:txBody>
      </p:sp>
      <p:pic>
        <p:nvPicPr>
          <p:cNvPr id="4" name="Picture 3">
            <a:extLst>
              <a:ext uri="{FF2B5EF4-FFF2-40B4-BE49-F238E27FC236}">
                <a16:creationId xmlns:a16="http://schemas.microsoft.com/office/drawing/2014/main" id="{1D08315B-CEB5-1746-B181-867FB146E3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102456" y="3458362"/>
            <a:ext cx="3884342" cy="1884295"/>
          </a:xfrm>
          <a:prstGeom prst="rect">
            <a:avLst/>
          </a:prstGeom>
        </p:spPr>
      </p:pic>
    </p:spTree>
    <p:extLst>
      <p:ext uri="{BB962C8B-B14F-4D97-AF65-F5344CB8AC3E}">
        <p14:creationId xmlns:p14="http://schemas.microsoft.com/office/powerpoint/2010/main" val="699711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438" y="1"/>
            <a:ext cx="8850028" cy="714408"/>
          </a:xfrm>
        </p:spPr>
        <p:txBody>
          <a:bodyPr>
            <a:noAutofit/>
          </a:bodyPr>
          <a:lstStyle/>
          <a:p>
            <a:r>
              <a:rPr lang="en-US" dirty="0"/>
              <a:t>Local Partnerships: Clean Cities Coalitions</a:t>
            </a:r>
          </a:p>
        </p:txBody>
      </p:sp>
      <p:sp>
        <p:nvSpPr>
          <p:cNvPr id="3" name="Rectangle 2"/>
          <p:cNvSpPr/>
          <p:nvPr/>
        </p:nvSpPr>
        <p:spPr>
          <a:xfrm>
            <a:off x="199167" y="718185"/>
            <a:ext cx="1985667" cy="6186309"/>
          </a:xfrm>
          <a:prstGeom prst="rect">
            <a:avLst/>
          </a:prstGeom>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0" i="0" u="none" strike="noStrike" kern="1200" cap="none" spc="0" normalizeH="0" baseline="0" noProof="0" dirty="0">
                <a:ln>
                  <a:noFill/>
                </a:ln>
                <a:solidFill>
                  <a:srgbClr val="4C4C4C"/>
                </a:solidFill>
                <a:effectLst/>
                <a:uLnTx/>
                <a:uFillTx/>
                <a:latin typeface="Calibri"/>
                <a:ea typeface="+mn-ea"/>
                <a:cs typeface="+mn-cs"/>
              </a:rPr>
              <a:t>National network of nearly </a:t>
            </a:r>
            <a:r>
              <a:rPr kumimoji="0" lang="en-US" sz="2200" b="1" i="0" u="none" strike="noStrike" kern="1200" cap="none" spc="0" normalizeH="0" baseline="0" noProof="0" dirty="0">
                <a:ln>
                  <a:noFill/>
                </a:ln>
                <a:solidFill>
                  <a:srgbClr val="4C4C4C"/>
                </a:solidFill>
                <a:effectLst/>
                <a:uLnTx/>
                <a:uFillTx/>
                <a:latin typeface="Calibri"/>
                <a:ea typeface="+mn-ea"/>
                <a:cs typeface="+mn-cs"/>
              </a:rPr>
              <a:t>100 local coalitions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1" i="0" u="none" strike="noStrike" kern="1200" cap="none" spc="0" normalizeH="0" baseline="0" noProof="0" dirty="0">
              <a:ln>
                <a:noFill/>
              </a:ln>
              <a:solidFill>
                <a:srgbClr val="4C4C4C"/>
              </a:solidFill>
              <a:effectLst/>
              <a:uLnTx/>
              <a:uFillTx/>
              <a:latin typeface="Calibri"/>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a:ln>
                  <a:noFill/>
                </a:ln>
                <a:solidFill>
                  <a:srgbClr val="4C4C4C"/>
                </a:solidFill>
                <a:effectLst/>
                <a:uLnTx/>
                <a:uFillTx/>
                <a:latin typeface="Calibri"/>
                <a:ea typeface="+mn-ea"/>
                <a:cs typeface="+mn-cs"/>
              </a:rPr>
              <a:t>82% of the total U.S. population </a:t>
            </a:r>
            <a:r>
              <a:rPr kumimoji="0" lang="en-US" sz="2200" b="0" i="0" u="none" strike="noStrike" kern="1200" cap="none" spc="0" normalizeH="0" baseline="0" noProof="0" dirty="0">
                <a:ln>
                  <a:noFill/>
                </a:ln>
                <a:solidFill>
                  <a:srgbClr val="4C4C4C"/>
                </a:solidFill>
                <a:effectLst/>
                <a:uLnTx/>
                <a:uFillTx/>
                <a:latin typeface="Calibri"/>
                <a:ea typeface="+mn-ea"/>
                <a:cs typeface="+mn-cs"/>
              </a:rPr>
              <a:t>lives inside coalition boundaries </a:t>
            </a:r>
          </a:p>
          <a:p>
            <a:pPr marL="285750" marR="0" lvl="0" indent="-28575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200" b="0" i="0" u="none" strike="noStrike" kern="1200" cap="none" spc="0" normalizeH="0" baseline="0" noProof="0" dirty="0">
              <a:ln>
                <a:noFill/>
              </a:ln>
              <a:solidFill>
                <a:srgbClr val="4C4C4C"/>
              </a:solidFill>
              <a:effectLst/>
              <a:uLnTx/>
              <a:uFillTx/>
              <a:latin typeface="Calibri"/>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0" i="0" u="none" strike="noStrike" kern="1200" cap="none" spc="0" normalizeH="0" baseline="0" noProof="0" dirty="0">
                <a:ln>
                  <a:noFill/>
                </a:ln>
                <a:solidFill>
                  <a:srgbClr val="4C4C4C"/>
                </a:solidFill>
                <a:effectLst/>
                <a:uLnTx/>
                <a:uFillTx/>
                <a:latin typeface="Calibri"/>
                <a:ea typeface="+mn-ea"/>
                <a:cs typeface="+mn-cs"/>
              </a:rPr>
              <a:t>Nearly </a:t>
            </a:r>
            <a:r>
              <a:rPr lang="en-US" sz="2200" b="1" dirty="0">
                <a:solidFill>
                  <a:srgbClr val="4C4C4C"/>
                </a:solidFill>
                <a:latin typeface="Calibri"/>
              </a:rPr>
              <a:t>9</a:t>
            </a:r>
            <a:r>
              <a:rPr kumimoji="0" lang="en-US" sz="2200" b="1" i="0" u="none" strike="noStrike" kern="1200" cap="none" spc="0" normalizeH="0" baseline="0" noProof="0" dirty="0">
                <a:ln>
                  <a:noFill/>
                </a:ln>
                <a:solidFill>
                  <a:srgbClr val="4C4C4C"/>
                </a:solidFill>
                <a:effectLst/>
                <a:uLnTx/>
                <a:uFillTx/>
                <a:latin typeface="Calibri"/>
                <a:ea typeface="+mn-ea"/>
                <a:cs typeface="+mn-cs"/>
              </a:rPr>
              <a:t>00,000 alternative fuel vehicles (AFVs)</a:t>
            </a:r>
            <a:endParaRPr kumimoji="0" lang="en-US" sz="2200" b="0" i="0" u="none" strike="noStrike" kern="1200" cap="none" spc="0" normalizeH="0" baseline="0" noProof="0" dirty="0">
              <a:ln>
                <a:noFill/>
              </a:ln>
              <a:solidFill>
                <a:srgbClr val="4C4C4C"/>
              </a:solidFill>
              <a:effectLst/>
              <a:uLnTx/>
              <a:uFillTx/>
              <a:latin typeface="Calibri"/>
              <a:ea typeface="+mn-ea"/>
              <a:cs typeface="+mn-cs"/>
            </a:endParaRPr>
          </a:p>
        </p:txBody>
      </p:sp>
      <p:pic>
        <p:nvPicPr>
          <p:cNvPr id="6" name="Picture 5" descr="Activities.png"/>
          <p:cNvPicPr>
            <a:picLocks noChangeAspect="1"/>
          </p:cNvPicPr>
          <p:nvPr/>
        </p:nvPicPr>
        <p:blipFill rotWithShape="1">
          <a:blip r:embed="rId3" cstate="print">
            <a:extLst>
              <a:ext uri="{28A0092B-C50C-407E-A947-70E740481C1C}">
                <a14:useLocalDpi xmlns:a14="http://schemas.microsoft.com/office/drawing/2010/main" val="0"/>
              </a:ext>
            </a:extLst>
          </a:blip>
          <a:srcRect l="21551" r="55501" b="59539"/>
          <a:stretch/>
        </p:blipFill>
        <p:spPr>
          <a:xfrm>
            <a:off x="8485478" y="31818"/>
            <a:ext cx="611756" cy="590673"/>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97605" y="1074075"/>
            <a:ext cx="7099628" cy="478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4343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Text Box 4"/>
          <p:cNvSpPr>
            <a:spLocks noGrp="1" noChangeArrowheads="1"/>
          </p:cNvSpPr>
          <p:nvPr>
            <p:ph type="title"/>
          </p:nvPr>
        </p:nvSpPr>
        <p:spPr>
          <a:xfrm>
            <a:off x="685800" y="1143000"/>
            <a:ext cx="7772400" cy="609600"/>
          </a:xfrm>
          <a:solidFill>
            <a:schemeClr val="accent2"/>
          </a:solidFill>
          <a:ln>
            <a:solidFill>
              <a:schemeClr val="tx1"/>
            </a:solidFill>
            <a:miter lim="800000"/>
            <a:headEnd/>
            <a:tailEnd/>
          </a:ln>
        </p:spPr>
        <p:txBody>
          <a:bodyPr/>
          <a:lstStyle/>
          <a:p>
            <a:pPr algn="ctr">
              <a:spcBef>
                <a:spcPct val="50000"/>
              </a:spcBef>
            </a:pPr>
            <a:r>
              <a:rPr lang="en-US" sz="2800" b="1" dirty="0">
                <a:solidFill>
                  <a:schemeClr val="bg1"/>
                </a:solidFill>
              </a:rPr>
              <a:t> The where of  EP-ACT</a:t>
            </a:r>
            <a:endParaRPr lang="en-US" sz="2800" b="1" dirty="0"/>
          </a:p>
        </p:txBody>
      </p:sp>
      <p:grpSp>
        <p:nvGrpSpPr>
          <p:cNvPr id="8" name="Group 20"/>
          <p:cNvGrpSpPr>
            <a:grpSpLocks/>
          </p:cNvGrpSpPr>
          <p:nvPr/>
        </p:nvGrpSpPr>
        <p:grpSpPr bwMode="auto">
          <a:xfrm>
            <a:off x="-12510" y="0"/>
            <a:ext cx="9144000" cy="1057701"/>
            <a:chOff x="0" y="0"/>
            <a:chExt cx="5760" cy="672"/>
          </a:xfrm>
        </p:grpSpPr>
        <p:sp>
          <p:nvSpPr>
            <p:cNvPr id="11" name="Rectangle 2"/>
            <p:cNvSpPr>
              <a:spLocks noChangeArrowheads="1"/>
            </p:cNvSpPr>
            <p:nvPr/>
          </p:nvSpPr>
          <p:spPr bwMode="auto">
            <a:xfrm>
              <a:off x="0" y="0"/>
              <a:ext cx="5760" cy="672"/>
            </a:xfrm>
            <a:prstGeom prst="rect">
              <a:avLst/>
            </a:prstGeom>
            <a:gradFill rotWithShape="1">
              <a:gsLst>
                <a:gs pos="0">
                  <a:srgbClr val="66FF66"/>
                </a:gs>
                <a:gs pos="50000">
                  <a:schemeClr val="accent2"/>
                </a:gs>
                <a:gs pos="100000">
                  <a:srgbClr val="66FF66"/>
                </a:gs>
              </a:gsLst>
              <a:lin ang="5400000" scaled="1"/>
            </a:gradFill>
            <a:ln w="9525">
              <a:noFill/>
              <a:miter lim="800000"/>
              <a:headEnd/>
              <a:tailEnd/>
            </a:ln>
          </p:spPr>
          <p:txBody>
            <a:bodyPr anchor="ctr"/>
            <a:lstStyle/>
            <a:p>
              <a:pPr algn="ctr" eaLnBrk="1" hangingPunct="1">
                <a:defRPr/>
              </a:pPr>
              <a:r>
                <a:rPr lang="en-US" sz="2800" b="1" dirty="0">
                  <a:solidFill>
                    <a:schemeClr val="bg1"/>
                  </a:solidFill>
                </a:rPr>
                <a:t>EP-ACT</a:t>
              </a:r>
            </a:p>
          </p:txBody>
        </p:sp>
        <p:sp>
          <p:nvSpPr>
            <p:cNvPr id="10" name="Line 24"/>
            <p:cNvSpPr>
              <a:spLocks noChangeShapeType="1"/>
            </p:cNvSpPr>
            <p:nvPr/>
          </p:nvSpPr>
          <p:spPr bwMode="auto">
            <a:xfrm flipV="1">
              <a:off x="0" y="672"/>
              <a:ext cx="5760"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lIns="36576" tIns="36576" rIns="36576" bIns="36576"/>
            <a:lstStyle/>
            <a:p>
              <a:pPr algn="ctr"/>
              <a:endParaRPr lang="en-US" dirty="0"/>
            </a:p>
          </p:txBody>
        </p:sp>
      </p:grpSp>
      <p:pic>
        <p:nvPicPr>
          <p:cNvPr id="13" name="Picture 2" descr="C:\Users\Director\Desktop\new ep-act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5968504"/>
            <a:ext cx="1212327" cy="67182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Director\Desktop\NEW GPCC PA COUNTI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870183"/>
            <a:ext cx="5453282" cy="47701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Director\Desktop\Clean Cities\REDESIGNATION 2012\map of 5 counties of DV.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593" r="99170"/>
                    </a14:imgEffect>
                  </a14:imgLayer>
                </a14:imgProps>
              </a:ext>
              <a:ext uri="{28A0092B-C50C-407E-A947-70E740481C1C}">
                <a14:useLocalDpi xmlns:a14="http://schemas.microsoft.com/office/drawing/2010/main" val="0"/>
              </a:ext>
            </a:extLst>
          </a:blip>
          <a:srcRect/>
          <a:stretch>
            <a:fillRect/>
          </a:stretch>
        </p:blipFill>
        <p:spPr bwMode="auto">
          <a:xfrm>
            <a:off x="2744972" y="2682580"/>
            <a:ext cx="4482731" cy="3620066"/>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2" name="Picture 11"/>
          <p:cNvPicPr/>
          <p:nvPr/>
        </p:nvPicPr>
        <p:blipFill>
          <a:blip r:embed="rId7" cstate="print">
            <a:extLst>
              <a:ext uri="{28A0092B-C50C-407E-A947-70E740481C1C}">
                <a14:useLocalDpi xmlns:a14="http://schemas.microsoft.com/office/drawing/2010/main" val="0"/>
              </a:ext>
            </a:extLst>
          </a:blip>
          <a:stretch>
            <a:fillRect/>
          </a:stretch>
        </p:blipFill>
        <p:spPr>
          <a:xfrm>
            <a:off x="7543800" y="5852319"/>
            <a:ext cx="1374924" cy="800100"/>
          </a:xfrm>
          <a:prstGeom prst="rect">
            <a:avLst/>
          </a:prstGeom>
        </p:spPr>
      </p:pic>
    </p:spTree>
    <p:extLst>
      <p:ext uri="{BB962C8B-B14F-4D97-AF65-F5344CB8AC3E}">
        <p14:creationId xmlns:p14="http://schemas.microsoft.com/office/powerpoint/2010/main" val="1814989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xit" presetSubtype="0" fill="hold" nodeType="clickEffect">
                                  <p:stCondLst>
                                    <p:cond delay="0"/>
                                  </p:stCondLst>
                                  <p:childTnLst>
                                    <p:animEffect transition="out" filter="fade">
                                      <p:cBhvr>
                                        <p:cTn id="6" dur="2000"/>
                                        <p:tgtEl>
                                          <p:spTgt spid="7"/>
                                        </p:tgtEl>
                                      </p:cBhvr>
                                    </p:animEffect>
                                    <p:anim calcmode="lin" valueType="num">
                                      <p:cBhvr>
                                        <p:cTn id="7" dur="2000"/>
                                        <p:tgtEl>
                                          <p:spTgt spid="7"/>
                                        </p:tgtEl>
                                        <p:attrNameLst>
                                          <p:attrName>style.rotation</p:attrName>
                                        </p:attrNameLst>
                                      </p:cBhvr>
                                      <p:tavLst>
                                        <p:tav tm="0">
                                          <p:val>
                                            <p:fltVal val="0"/>
                                          </p:val>
                                        </p:tav>
                                        <p:tav tm="100000">
                                          <p:val>
                                            <p:fltVal val="720"/>
                                          </p:val>
                                        </p:tav>
                                      </p:tavLst>
                                    </p:anim>
                                    <p:anim calcmode="lin" valueType="num">
                                      <p:cBhvr>
                                        <p:cTn id="8" dur="2000"/>
                                        <p:tgtEl>
                                          <p:spTgt spid="7"/>
                                        </p:tgtEl>
                                        <p:attrNameLst>
                                          <p:attrName>ppt_h</p:attrName>
                                        </p:attrNameLst>
                                      </p:cBhvr>
                                      <p:tavLst>
                                        <p:tav tm="0">
                                          <p:val>
                                            <p:strVal val="ppt_h"/>
                                          </p:val>
                                        </p:tav>
                                        <p:tav tm="100000">
                                          <p:val>
                                            <p:fltVal val="0"/>
                                          </p:val>
                                        </p:tav>
                                      </p:tavLst>
                                    </p:anim>
                                    <p:anim calcmode="lin" valueType="num">
                                      <p:cBhvr>
                                        <p:cTn id="9" dur="2000"/>
                                        <p:tgtEl>
                                          <p:spTgt spid="7"/>
                                        </p:tgtEl>
                                        <p:attrNameLst>
                                          <p:attrName>ppt_w</p:attrName>
                                        </p:attrNameLst>
                                      </p:cBhvr>
                                      <p:tavLst>
                                        <p:tav tm="0">
                                          <p:val>
                                            <p:strVal val="ppt_w"/>
                                          </p:val>
                                        </p:tav>
                                        <p:tav tm="100000">
                                          <p:val>
                                            <p:fltVal val="0"/>
                                          </p:val>
                                        </p:tav>
                                      </p:tavLst>
                                    </p:anim>
                                    <p:set>
                                      <p:cBhvr>
                                        <p:cTn id="10" dur="1" fill="hold">
                                          <p:stCondLst>
                                            <p:cond delay="1999"/>
                                          </p:stCondLst>
                                        </p:cTn>
                                        <p:tgtEl>
                                          <p:spTgt spid="7"/>
                                        </p:tgtEl>
                                        <p:attrNameLst>
                                          <p:attrName>style.visibility</p:attrName>
                                        </p:attrNameLst>
                                      </p:cBhvr>
                                      <p:to>
                                        <p:strVal val="hidden"/>
                                      </p:to>
                                    </p:se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7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AutoShape 59" descr="data:image/jpeg;base64,/9j/4AAQSkZJRgABAQAAAQABAAD/2wCEAAkGBxAQEBUUEA8UEBUQEBAQFxUXEhQUFBUUFhQYFhQVFRcYHCggGBwxHBcYITEhJSkrLi4uGB8zODMsNygtLiwBCgoKDg0OGxAQGy4kICUvNCwvKzcsMCwyLCwsOC00LCwsLC0sLCwsLCwsLCwsLCwsLCw0LCwsLCwsLCwsLCwsLP/AABEIAHkBnwMBEQACEQEDEQH/xAAcAAEAAgMBAQEAAAAAAAAAAAAABQYDBAcBAgj/xABPEAABAwIDAwYHDQQGCwEAAAABAAIDBBEFEiEGEzEHFUFRYXEUIjNTkbLRFhcyNFJUc4GSk6Gx0kJydOEjJWKiwdMkJlVjgqOzwsTw8Qj/xAAbAQEAAgMBAQAAAAAAAAAAAAAABAUBAwYCB//EADgRAQACAQIBCAcIAgIDAAAAAAABAgMEEQUSExQhMVFxkRUzQVJhsdEGFjI0U4Gh4SLBctJCYpL/2gAMAwEAAhEDEQA/AO4oCAgICAgICAgICAgICAgICAgICAgICAgICAgICAgICAg8c4DibIxvs83jflD0hZ2k5UAcDwN1giYl9IyICAgICAgICAgICAgICAgICAgICAgICAgICAgICAgICAgICAgICAgICAgICAgICAgqvKL8Vb9M31XKy4X66fBSce/Lx4/VzldA5BfuTbyU30jPVVHxb8dfB1f2f9VfxXJVK/EBAQEBAQEBAQEBAQEBAQEBAQEBAQEBAQEBAQEBBSsWxE4mH0tK6SnljcXmRwcxpax2RwDmm5uXBb615H+U9a90+CNBtqM8Ras9W0dc9fX2T4JrBdpIqqV8TI5GmIEkvbZps7Lob6rXak1jeUHVcPyaekZLTExPdKbXhAEBAQEBAQEBAQEBAQEBAQEFV5Rfirfpm+q5WXC/Wz4KTj35ePH6ucq/cgv3Jr5Kb6Rvqqk4t+Ovg6v7P+qv4rkqlfiAgICAgICAgICAgICAgICAgICAgICAgICAgICAgpG08ZxeJ9JCZKV7X7zevacpDDlIGV17+Nf6lY0x9G2y22tE+zxQMOurmyTjisxt7Z7OrqStLi7ax7oWRyxGLxi57QGnK7LYEHtXN63FOspzdZ5O077+CfptVEXneJTNLWCQkBrhl6xx7l70evrqL2pFZjk98dvg3ZMM0iJmYbKsGkQEBAQEBAQEBAQEBAQEBBW9uqWSWna2KN0hErTZoJNsrtdFYcOyVplmbTt1KjjOG+XBFaRMzv8AVROYqv5tL9272K66Vh9+PNzHo/Vfpz5LpsDRywxyiWN0ZL2kZmkXFui6p+J5KXtXkzu6TgmDJix2jJWY61rVauhB4g9QEBBq4lM6OMubxBH5qu4rqb6bTTlx9sbfzLdgpF7xWUPzvL/Z9C5T7xaz/wBfL+0/oeP4pjDpnPjDncST+BXV8L1N9Tpq5cnbO/zQM9Ipeaw2lYtIg+ZDoe4rMdrEztCjbM7TVU9VHHI5pa7PezADoxxGveFc6zQ4sWGbVjr8fi5rh3FNRn1Fcd5jad/Z8JXtUrphAQEBAQEBAQEBBSttuUKPC6mGGSndI2ZgeXteBkbnyuOW13WGthxQVufloDXB3Nk+4Js2RzspcOtvi5SezN9aM7LfjO28EGGDEImGojdurNvkd47wyxuDYgnUdiMKnUctMWVu4oJp3ZA6RodYRuP7AIaS49tgOq6M7JfanlQgopBA2B9TU2bniYdI3ObfI59jmd2NB+pGETByxiN4bXYZUUod+1Z1wOvI9rSR3XQXzG8PFfTNEcmUPLJQ4tJu21xpoRoVJ0ueMGTl7boWv0k6nFzcTt17t+upTI0NvaxB4X4Kn4jop1eKKRO3XE9/YssOTm7btoKe1CAgICAgICAgICDVxSZzIJHt0cyKRw7w0kLNY3ltwUi+WtZ7JmIcf98TEfOM+7ap/RqO39A6Punzl13BKh0tNC95u6SGN7ja2rmgnRQbxtaYhxWqx1x570r2RMwrfKHUyRiHJI5lzJfK4tv8HjZWfC6VtNuVG/Y5njuW9IpyJmO3snZS+c6j5xL94/2q45jH7seUOc6Vn9+3nJznUfOJfvH+1OYx+7HlB0rP79vOV85Pp3yQSF73PImtdzi42yt61ScTpWuSOTG3U6fgeS98NptMz1+3r9kLSq1dq/txM5lISxxYc8erSQePWFO4fWLZ4iY36pVnF72ppZms7TvDnXOdR84l+8f7Vf8AMY/djyhyHSs/v285Oc6j5xL94/2pzGP3Y8oOlZ/ft5ytfJ7VySSy55HvtG0jM4ut43RdVfFMdK0ryYiOte8CzZL5L8u0z1e2d16VM6UQEGjjXkT3t/NU3H/yNvGPmk6T1sK4vn62WPBvIt73fmV9B4D+Rp+/zlU6v1st5XCM0MaxRlLFvHtc4Zg2zbX17yFuwYLZr8iqNq9VXTY+ctEzHwQtPtrBK9sbY5QZHBgJDLAuNrnxlMtw3LSJtMx1dft+iux8awZbRSK23nq9nt/dq0WzPgD/AAl028EDHuLRHYkFhboS7tWzJrekxzMV23269/6acPDI0VukTfeKxM7bfDxZvd7Team9DP1Lx6Ky98fz9Gz0/p/dt/H1WuN+YA9YB9KrZjadl3Wd43fSwyICAgICAgICDivLNG1+L4e1wDmv3DHA6gtdUgOB7LEhGV95UoGczVQyizIWlosLNLXNy26kYczB/wBTj/Gf+YEZdH5JKWNmEU5YxrTI173kDVzs7hdx6egfUjCh8iDWSYlWST2dUBpc3Nq4F0rt+RfpvkB6r26UZlK//of4pTfxL/8AouQh0jA5GimpwXAF1PFYXFzaNt7DpRhIoCAgICAgICAgICAg0cc+LTfQS+oV6r+KEjS+vp4x8353Vs+mv0Hsz8Sp/wCGh9QKqyfil80135nJ/wAp+aB5RKd7xDkY59jJfK0ut8HjZWfC71rNuVO3Y5XjuO94pyYme3sjdSubZ/MS/du9it+ex+9HnDnOjZvcnyk5tn8xL9272Jz2P3o84Oi5vcnylfeT6B7IJA9jmEzXs5pBtlb1qk4netskTWd+p1HA8d6YbRaJjr9vhC0qtXav7cxOfSEMaXHeR6AEnj1BTuHWiueJmfZKr4xS19LMVjed4c55tn8xL9272K/57H70ecOQ6Lm9yfKTm2fzEv3bvYnPY/ejzg6Lm9yfKVs5PaWRksueN7Lxt+E0i/jdqq+KXraleTMT1r7gWK9Ml+VWY6vbC9KmdK8uscqAunKgamKRl8ZDRckjTTrVZxfBfUaW2PFG89Xzb9PaKZImyF5tm82fS32rj/Qmu/T/AJj6rHpOLvTWGRlkYDhYgu0+tdjwjDfBpK48sbTG/V+6u1Fovkmatu6suVDQ0cYw2Oqj3cjiBmDvFIBuO9bsGonDblV2R9Vpa6nHzd99kRT7G00T2yNfITGQ8Xc21xqL6KZbiWW8TWYjr6lfTg2DFaLxM7x1+X7NDD9pXV7/AAZ8IY2dr2lzXG4AYTpcdi3ZdFGmrztZ3mNkXBxOdbfo9q7RaJjff4S2/cJS/Ll+039K1elc3dDf6B0/fP8AH0WiNtgB1AD0Kumd53XURtGz6WGRAQEBAQEBAQUnbPYN2IVtNUiqEIpTESzdF5fklEnws4y8LcCgsG1WDmuo5qYSbozsyZ8ubLqDfLcX4daCrDk5dzLzb4WLmbfb7cm3lt7bd5/q+EgtGyWDGhooaYyb0wtLc4bkzXcTfLc249aCl7UcmInq3VOH1pop3O3jm6kZjxe0tIcy+t+IOvWUZc75TMDqaURNq8TdX1EhfaLxju2WsDq46lxAGgvY8bIO1x7OF24c6TKYooGuFtbsaOB7xcdRudbowsiAgICAgICAgICCN2jr309LLKwNLomFwDgS2/bYg/ivVK8q0QlaLBXPnpjt2TOzmfvoV3mqb7Ev+YpvRa98ur+7el963nH/AFSmzW29TXVTKaeKDdzCVrsrZA6wjcbAl56l4yYK0rNolE13BsOkwWz47W5Vdtt9u+PgtPuJw35o37Un6lH56/ep/TGt/Unyj6KvtPtnUYfUmmp4od1CyIMzNkLgMjTa4eLrfjwxevKmVvoOEYdbhjPltblWmd9pjvn4Ir30K7zVN9iX/MWzote+Uz7t6X3recf9XStmcQfU0kU0gaHSNLiGghvEjS5J6OtQr15NpiHK67BXBqLYq9kT7UovKIre3dVJFTtdG9zDvWi7SQbWOisOHY63yzFo36lRxnLfFgiaTtO/1UPnyq+cy/bd7VddGw+7Hk5jp+p9+fNddgKyWWOUyyOkIe0DM4mwt0XVRxPHSlq8mNup0fBM2TLjtN5meta1WLsQEBBUJOJ7z+a+VZvWW8ZX1eyHxZa2Uvs+NX9zf8V1X2X/ABZf2/2ga7sqm116vQm0PFnc7/Bch9qPxYvCf9LDQ9lkRZcqnvuH4Q/eH5rdpvXU8Y+bzf8ADK2vGh7ivqkdqhmN4UnZvZapp6mOSTJlZnvZxJ1Y5o6Osq31evxZcU0rvvP1c7w/hWfBqK5L7bRv7e+J+C8KndGICAgICAgj8dxiGigfPOXCOPLmLWOeQCQAbNF7XIQbdLUMlY2SN2ZsjWvaRwLXC4PoKDKg+ZZA1pc42DQXEngANSSgj9n8bhroGz05c6N5cGlzHMJymxIDtbXBQSSAgIOe7YcmRr6t1UzEJad72sZbIHNa1osAwtc0gcTqTqSg+dl+SalpJxPUTPrJWOD252hrA8cHFtyXEdFyeA00QdEQEBAQEBBCbVY0+jjY9jGvzvyWN/kk9Hcpmj00Z7TWZ26ldxHW20tItWN952fGymOPrGyF7GsyFoFr63B6+5Z1mlrgmIid93nhuutq62m0bbJ5QlmICCO2hoHVNLLCwhrpWFoJvYHtsvVLcm0Sk6PPGDPXJbsid3N/etqvnEP9/wDSpnSq9zqfvJg9y38fVJbO7DzUFSypmniLIBK5wbnvYxuGmnavGTPF68mI7UXW8Zx6vDOClZ3ttEdnfHxWL3eYb85/5cn6Vq5i/crPQut9z+Y+qv7R7Fy4jUGpgnjEczInNzZwbZAL2stuPNGOOTMLLRcXx6LD0fJWeVWZ37O/xRfvW1XziH+/+le+lV7kv7yYPct/H1dG2bw51NSxQvIc6NuUkXsdSdL96h3tyrTLl9bnrnz2y1jaJSa8oqq8ovxVv0zfVcrLhfrZ8FJx78vHj9XOVfuQX7k18lN9I31VScW/HXwdX9n/AFV/FclUr9V9qtsWYfIxj4XSZ2Z7hwFtSLa9y3Y8M3jeFtw/hN9ZSbVtEbTs+Nl9to6+cxMgfGRG6S5cCLAgW070yYJpG8y9a/g99Hi5y1onr2WtaVOhXYI4kneDUk8P5rkb/Zq9rTbnI6/h/awjWxEdjzmN3nB9k+1efuxf9SPL+2enR3NilpxTBznvuDlGgOn/ALdWGi0deFVvly33idvZP997TlyTqJitYZudYflf3T7FI9PaH3/4n6PHRcvcxVdMKkNcx9gMw4Hr/ko+t0deK0plxX2iN/ZP9dz3iyTgma2hrcxu84Psn2qv+7F/1I8v7bunR3PpmCuBB3g0IPD+a2Yvs3el4tzkdU79n9sTrYmNtkyusV4gICAgICAg0HY1SB+Q1UAfe2XfR5r9Vr3QZsRoo6iGSKQZmTRujcOtrhY/mgpfJHWyNp5qCcjfYXOac/2ojrE+3QPhAdgCC+oKVyrYhI2jbSweXxKZlGy3ENd5V3dl0v8A2kFpwbDo6WnigiFmQRMib3NFrnt6frQY58bpGOyvq4GOH7Lpo2n0EoNyGZjxmY9rwelpBHpCDIg0Z8ZpWOyPqoWO+S6Zgd6CboN1rgRcG4PSg9QEBAQEGq7EYASDPGCCQQZGggjiDqtkYck9cVnyaZ1GKJ2m0ecK9tlCauFgprTlkt3BjmusMpGuqnaC0YLzOTq3j2qri2OdTiiMP+UxPsmHxsXTOpGSeEgQZ3sy53NbewN7ar1r7xntXmuvbueeEYraWlue/wAd5jbeYWMYnT+fi+8Z7VA5nJ7s+S36Rh9+POG2tTc8JWJnYQ3Ph82PtfyXI/ei36Uf/X9LDoMe8laWXOwOtbML2XT6TPz+GuWY23jfZCyU5Fpq1sc+LTfQS+oVKr+KG3S+vp4x8353Vs+mv0Jsz8Sp/wCGh9QKqyfil80135nJ/wAp+aSXhFEBBVeUX4q36ZvquVlwv10+Ck49+Xjx+rnKv3IL9ya+Sm+kZ6qpOLfjr4Or+z/qr+K5KpX7lHLB8Zh+gPrlTdJ+GXZfZr1N/H/TV5Jfj7v4aT12L1qvwfu2/aL8pH/KPlLsKgOIEBBo415E97fzVNx/8jbxj5pOk9bCuLgFsseDeRb3u/Mrv+A/kafv85VOr9bLeVyjCAgICAgICAg59tBNNiuJOw6KZ8FNSMZLWPjJbJI54vHTtcPgi2p+sdCCYZydYOI8nNsFrWuWXf8AbPjX7boIXCRJg+JRUW9fLRV7ZPBxI4vdTzMAJiDzqWEcAfbcPNpP6uxylrAcsOItFBP0AS6mF57T4o7mlGXREYc/w0c4Y9NOfGhwiPwWPpBqZBeZw7Q05fQgx4jLPjVfNSRTvp6Khc2OofG4tkqJjxha8fBaLWNv8RYJym5PMHjYGjDoHAC13s3jj2lzrkn60FcwnB6eh2kENJHuIpMKM7o2udkMhnLM2Umw0aB/9KM+xvbR1lRiOIHDaWZ1PDBG2WsmYbSWf8CCN37JIuSerusTCVp+TvCGMyc3QP01c9m8eesl7ruJ7boK5iFM/Z6aOane92HTSshmge8vFM55s2WIuNw2/Ee0WDpQKD1AQEBBzLFNmax88rmwEtfNK4HMzUF5IPHqXRYdbgrjrE27IjvcbquGaq+a9q06pmZ7Y7/FO7H0rqJshqssAkcwNL3sANg64BuoWuyRqJrzX+W3dErPhWK2jradRtXfbbeY+PxZdroTWwsFKWzlkl3ZHsNgWm19V50No095nL/jvHtiWzilJ1mKI0+1tp69pj4/FWKbZatD2kwEAOaT4zOAPerG+u081mOV81Lj4Vq4vEzT298fV1Jc27V45Yt2Cnr5Ov1nwzyLP3V9J4V+Tx+Cm1HrLGJwmSGRjeL4ntF9BctICsaztO7GC8Uy1tPZExLknvbYh/uvvD7FP6TR2n3h0fx8v7dYwWmdFTQxvtmjhjY6xuLtaAbFQbTvaZhxuqyVyZr3r2TMz5t1eWgQEHy5oPEX+pGJiJ7Xm6b8kegLPKnvY5Ne5Wse2zpaGbdSRyF2Vr7say1je3Fw6ltphteN91vouDZtVj5zHMRG+3t+iP8AfQovNT/ZZ+te+i3S/u5qfer5z9HxieBR442KqjmdA3I+MNdEHOOWRwJNn6cErecMzXbdnBrb8JtfT2rFp3id99vZHwMJ2XZg5kq31Dp2shc0sEQabFzTcEv7OCXyzl2rsaniVuJxXTVpyZme3ffv+D799Ci81P8AZZ+tOi3Y+7mp96vnP0b2CbeUtXOyGOOUOkzWLmtDfFaXG9nHoC83wWrG8o+q4Ln02Kct5jaO7f29XctS0Kdo415E97fzVNx/8jbxj5pOk9bCuL5+tljwbyLe935lfQeA/kafv85VOr9bLeVwjCAgICAgICAg5NgmFTzYviscWITUL21EUpbGyJ28Y9niuOdp4XHDrRlaPclX/wC36v7mm/QjDC7YSeSeCWoxaoqfBJ2zsa+KEDMO1rQeGiCW2+wLw/D5oW6PyiSIjQiWM52WPaRbuJQQ1DtwOYPD3kbyKnLHtOl6pv8AR5SDwu+31FBK8neBuosPiZJrLLmqJj0maU5n37Ro3/hQQ3JIQGV7D5RmL1mfr1Iy39BQX5BQZXg7VNAPDBbHsPhLzb0EIz7DYU5MXxeN+kj56ecX4uiLDlt2C4H1oL8jCl8sMrBg1S1wzGXdRMb0ukdK3KB26X+pBasLjcyCJr9XNija794NAP4oNpAQEGHwqPNl3jc17ZcwzX6rcVnaXvm77cradu/ZmWHhUeUjyEf03/Y5WnCvWW8FDx/1NfH/AEw8mvwJv34/yK98W/FX93j7P/gv4wuUjrAnqBPoVLktyKTbujd0URvOyK57b5s+kLmvvPj/AE584Tegz3skOLh7g3IRmNuIW7T/AGgx58tcUUmOVO3a830k1rNt+x5zJH8p34exY+7Om9638fQ6bfuh7NWNp7R5S6zQb3HWV71HEsfDOTpuTNto7d4+LFMNs+999mPntvmz6Qo/3nx/pz5w99BnvSFHUbxgcBa99O42V7otXGqwxliNt9+rwRcuPm7cmWdS2sQEBAQEHK+UfAqqetzw075G7mNuZrbi4vcKbp8la12mXX8E1unw6bk5LxE7yq/uUxD5nL9lbuep3rj0ppP1I83WtgqV8FBFHKwxvaZbtdoReRxH4FQc0xa8zDi+L5aZdXa+Od46uv8AaGxtfA6WhnZG0ve6OwaNSTccF5xztaJlq4beuPVUtedoie1x33KYh8zl+yrDnqd7ufSmk/UjzT+wmz9ZDiEL5aaSNjd7dxbYC8TwPxIWvNlpNJiJVvF9fpsujvSl4mZ26v3h11QHFMc0QeLOFx1LVnwY81ORkjeO56raazvDBzbD5sekqD6H0X6cfz9W3pOXvZ4ogwWaLAdCnYcGPDTkY42juarWm07yyLa8iAgICAgICAgpu12zFS6pjr8NeyOribu3sfcRVMPm3kcD1Hu4WBAYWbbVzRllwCtEnAiMxyRE9klwLd4QbuzzsXnqN/WNjooBG5raRpEsjnEiz5ZbWBFtA3rKC1oOVS7D1XOpiDP6tkrWYo7Vtt81pJiy3vYvsbWtYDgg6qgoeM4JW0NdJX4ZE2obUtYKqkLxGXuZ8GWJx0DrHp7eN9Ay+7KvlGSDAqsSHQGcxxQtPW59zcdw1QQOzWGVFPtGPCphPPPhTqiVzQRG17pywRxg6hgbG0Dr1PSjKz7XbLzSzx1uHyNhrKdpZ4wO7niJuYZba26j0X7iDDWZtpXMGWfAazejQ7oxywk9YkuLDvGiDHRYFW4jUxVWKsZTxUzt5BRNfvLSdEs7xo5w6ANPxuF7QEBBjMzBxc30hNnrkW7nMhQy8/73dP3e/wA28yOyW3XHNa1lM3jmdva6yc2P0TzfKjlbdm/X29zpomYeDm+kKHs5PkW7mviWGQ1LQ2ZmcNOYDM4a2t0ELbiz3xTvSdkXUaXFqKxXJG8R4x8nmGYVBTBwhZkDyCfGc69uHElZzZ8mXabzvsxp9Ji08TGKNt/jM/NtTC7SB0tI/BRM1ZtjtEe2JS6ztaJV3mub5H4hcF6D13ufzH1WvSsXezUeHytkaS2wDgTqFL0HCNXi1NL3r1RO89cNeXUY7UmIlNeEs+W37QXX9L0/6lfOFfzd+6UXilI+R4cwZhlAvcdZXN8Z4fn1eeMmGOVXkxG+8d8/FN02auOvJt1Tu0+a5vkfiFU+g9d7n8x9W/pWLvTWGROZGGuFiC7812HCNPkwaWuPJG0xv85V+ovF8kzDbVk0CAgICAgICDlPK88iphsSP6A8CR+2VN0sf4y7D7N1icN949v+mvyTyONc67if9Hk4k/LYvWpiOQ3faKsRpY2j/wAo+UuvKA4kQEBAQEBAQEBAQEBAQEBAQEBAQEFa2h20p8PnayrinjiewOFSInPgDrkFjiy5abWPDpQalTynYMxtxXMkJ4Mja+R5PUGtbf02Qa2w9JUVNZUYnVQOpt/HHTU8LxaRtO05i+QdBLjw6NexBeUBAQEBB4UHNsb5OqioqZZWzxNEsjngEPuAevRS6aiK1iNnU6Tj+HDhrjms9UbexLDF4N3zXmdv/BvA82T+jz7jLmvxt0rXyZ35z2b7ofRcvL9Ibf4crl9vXtyvmicE5OainqYpXTxOEUrHkAPuQDfTRbL6iLVmNk3Vcfw5sN8cUnriY9jpIURyr1AQEHjli3YKevk6/WfDPIs/dX0nhX5PH4KbUesltKwaRAQEBAQEBAQEHLeVqlkfUwlkb32gIOVpd+2eoKZpbRETu677O5aUw35UxHX3/Br8ldJKyucXxPYPB5BdzHAXzM0uQvWptE06m37QZaX0sRW0T/lHt+EutKC4wQEBAQEBAQEBAQEBAQEBAQEBAQEHjmgixAIPQdQgxMpI2m4jYD1hoB/JBmQEBAQEBAQEFH9yFRzt4Xni3e9z2zOz2yZeGW3HtUjna81yPav/AErh9H9G2nlbbezbt8f9Lwo6gEBAQEHhWLdgq/gMvm3ehfN/RWs/TnyXXP4/ehYcPYWxNBFiBwXecOx2x6XHW0bTEKrPMTkmYbCmtQgICAgICAgICAgICAgICAgICAgICAgICAgICAgICAgICAgICAgICAgICAgICAgICAgICAgICAgICAgICAgICAgICAgICAgICAgICAgICAgICAgICAgICAgICAgICAgICAgICAgICAgICAgICAgICAgICAgICAgICAgICAgICAgIP//Z"/>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Georgia" pitchFamily="18" charset="0"/>
              <a:ea typeface="+mn-ea"/>
              <a:cs typeface="+mn-cs"/>
            </a:endParaRPr>
          </a:p>
        </p:txBody>
      </p:sp>
      <p:pic>
        <p:nvPicPr>
          <p:cNvPr id="54" name="Picture 53"/>
          <p:cNvPicPr>
            <a:picLocks noChangeAspect="1"/>
          </p:cNvPicPr>
          <p:nvPr/>
        </p:nvPicPr>
        <p:blipFill>
          <a:blip r:embed="rId3"/>
          <a:stretch>
            <a:fillRect/>
          </a:stretch>
        </p:blipFill>
        <p:spPr>
          <a:xfrm>
            <a:off x="-1" y="-17616"/>
            <a:ext cx="9189881" cy="995120"/>
          </a:xfrm>
          <a:prstGeom prst="rect">
            <a:avLst/>
          </a:prstGeom>
        </p:spPr>
      </p:pic>
      <p:sp>
        <p:nvSpPr>
          <p:cNvPr id="55" name="Rectangle 54"/>
          <p:cNvSpPr/>
          <p:nvPr/>
        </p:nvSpPr>
        <p:spPr>
          <a:xfrm>
            <a:off x="3262718" y="178459"/>
            <a:ext cx="2356735" cy="50783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FFFFFF"/>
                </a:solidFill>
                <a:effectLst>
                  <a:outerShdw blurRad="50800" dist="50800" dir="5400000" algn="ctr" rotWithShape="0">
                    <a:srgbClr val="000000"/>
                  </a:outerShdw>
                </a:effectLst>
                <a:uLnTx/>
                <a:uFillTx/>
                <a:latin typeface="Estrangelo Edessa" panose="03080600000000000000" pitchFamily="66" charset="0"/>
                <a:ea typeface="+mn-ea"/>
                <a:cs typeface="Estrangelo Edessa" panose="03080600000000000000" pitchFamily="66" charset="0"/>
              </a:rPr>
              <a:t>Who is EP-ACT?</a:t>
            </a:r>
          </a:p>
        </p:txBody>
      </p:sp>
      <p:sp>
        <p:nvSpPr>
          <p:cNvPr id="56" name="Text Box 7">
            <a:extLst>
              <a:ext uri="{FF2B5EF4-FFF2-40B4-BE49-F238E27FC236}">
                <a16:creationId xmlns:a16="http://schemas.microsoft.com/office/drawing/2014/main" id="{C730FC7F-D9DA-435A-8476-59BA6B4ECA7A}"/>
              </a:ext>
            </a:extLst>
          </p:cNvPr>
          <p:cNvSpPr txBox="1">
            <a:spLocks noChangeArrowheads="1"/>
          </p:cNvSpPr>
          <p:nvPr/>
        </p:nvSpPr>
        <p:spPr bwMode="auto">
          <a:xfrm>
            <a:off x="380723" y="3219893"/>
            <a:ext cx="8534400" cy="392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spcBef>
                <a:spcPts val="0"/>
              </a:spcBef>
              <a:buFontTx/>
              <a:buChar char="•"/>
            </a:pPr>
            <a:r>
              <a:rPr lang="en-US" sz="2400" b="1" dirty="0">
                <a:solidFill>
                  <a:srgbClr val="C00000"/>
                </a:solidFill>
              </a:rPr>
              <a:t>   Non-profit 501 (c) 3 organization</a:t>
            </a:r>
          </a:p>
          <a:p>
            <a:pPr>
              <a:spcBef>
                <a:spcPts val="0"/>
              </a:spcBef>
              <a:buFontTx/>
              <a:buChar char="•"/>
            </a:pPr>
            <a:r>
              <a:rPr lang="en-US" sz="2400" b="1" dirty="0">
                <a:solidFill>
                  <a:srgbClr val="C00000"/>
                </a:solidFill>
              </a:rPr>
              <a:t>   Comprised of Public and Private  companies    </a:t>
            </a:r>
          </a:p>
          <a:p>
            <a:pPr>
              <a:spcBef>
                <a:spcPts val="0"/>
              </a:spcBef>
            </a:pPr>
            <a:r>
              <a:rPr lang="en-US" sz="2400" b="1" dirty="0">
                <a:solidFill>
                  <a:srgbClr val="C00000"/>
                </a:solidFill>
              </a:rPr>
              <a:t>     Municipalities and Utilities</a:t>
            </a:r>
          </a:p>
          <a:p>
            <a:pPr>
              <a:lnSpc>
                <a:spcPct val="150000"/>
              </a:lnSpc>
              <a:spcBef>
                <a:spcPts val="0"/>
              </a:spcBef>
              <a:buFontTx/>
              <a:buChar char="•"/>
            </a:pPr>
            <a:r>
              <a:rPr lang="en-US" sz="2400" b="1" dirty="0">
                <a:solidFill>
                  <a:srgbClr val="C00000"/>
                </a:solidFill>
              </a:rPr>
              <a:t>   Assist with Grants/writing</a:t>
            </a:r>
          </a:p>
          <a:p>
            <a:pPr>
              <a:lnSpc>
                <a:spcPct val="150000"/>
              </a:lnSpc>
              <a:spcBef>
                <a:spcPts val="0"/>
              </a:spcBef>
              <a:buFontTx/>
              <a:buChar char="•"/>
            </a:pPr>
            <a:r>
              <a:rPr lang="en-US" sz="2400" b="1" dirty="0">
                <a:solidFill>
                  <a:srgbClr val="C00000"/>
                </a:solidFill>
              </a:rPr>
              <a:t>   Project  Management</a:t>
            </a:r>
          </a:p>
          <a:p>
            <a:pPr>
              <a:lnSpc>
                <a:spcPct val="150000"/>
              </a:lnSpc>
              <a:spcBef>
                <a:spcPts val="0"/>
              </a:spcBef>
              <a:buFontTx/>
              <a:buChar char="•"/>
            </a:pPr>
            <a:r>
              <a:rPr lang="en-US" sz="2400" b="1" dirty="0">
                <a:solidFill>
                  <a:srgbClr val="C00000"/>
                </a:solidFill>
              </a:rPr>
              <a:t>   Education and Outreach </a:t>
            </a:r>
          </a:p>
          <a:p>
            <a:pPr>
              <a:lnSpc>
                <a:spcPct val="150000"/>
              </a:lnSpc>
              <a:spcBef>
                <a:spcPts val="0"/>
              </a:spcBef>
              <a:buFontTx/>
              <a:buChar char="•"/>
            </a:pPr>
            <a:r>
              <a:rPr lang="en-US" sz="2400" b="1" dirty="0">
                <a:solidFill>
                  <a:srgbClr val="C00000"/>
                </a:solidFill>
              </a:rPr>
              <a:t>   Tiered Levels of Stakeholder Membership</a:t>
            </a:r>
            <a:endParaRPr lang="en-US" sz="2800" b="1" dirty="0">
              <a:solidFill>
                <a:srgbClr val="C00000"/>
              </a:solidFill>
            </a:endParaRPr>
          </a:p>
          <a:p>
            <a:pPr>
              <a:spcBef>
                <a:spcPct val="30000"/>
              </a:spcBef>
            </a:pPr>
            <a:endParaRPr lang="en-US" sz="1600" b="1" dirty="0"/>
          </a:p>
        </p:txBody>
      </p:sp>
      <p:pic>
        <p:nvPicPr>
          <p:cNvPr id="3" name="Picture 2">
            <a:extLst>
              <a:ext uri="{FF2B5EF4-FFF2-40B4-BE49-F238E27FC236}">
                <a16:creationId xmlns:a16="http://schemas.microsoft.com/office/drawing/2014/main" id="{354187DE-DADD-4093-B012-1FFCA0FD97B3}"/>
              </a:ext>
            </a:extLst>
          </p:cNvPr>
          <p:cNvPicPr>
            <a:picLocks noChangeAspect="1"/>
          </p:cNvPicPr>
          <p:nvPr/>
        </p:nvPicPr>
        <p:blipFill>
          <a:blip r:embed="rId4"/>
          <a:stretch>
            <a:fillRect/>
          </a:stretch>
        </p:blipFill>
        <p:spPr>
          <a:xfrm>
            <a:off x="3496123" y="1199855"/>
            <a:ext cx="1889924" cy="1859441"/>
          </a:xfrm>
          <a:prstGeom prst="rect">
            <a:avLst/>
          </a:prstGeom>
        </p:spPr>
      </p:pic>
    </p:spTree>
    <p:extLst>
      <p:ext uri="{BB962C8B-B14F-4D97-AF65-F5344CB8AC3E}">
        <p14:creationId xmlns:p14="http://schemas.microsoft.com/office/powerpoint/2010/main" val="300551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lean Cities">
  <a:themeElements>
    <a:clrScheme name="Clean Cities 8">
      <a:dk1>
        <a:srgbClr val="000000"/>
      </a:dk1>
      <a:lt1>
        <a:srgbClr val="FFFFFF"/>
      </a:lt1>
      <a:dk2>
        <a:srgbClr val="000000"/>
      </a:dk2>
      <a:lt2>
        <a:srgbClr val="000099"/>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ean Cities">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eorgia" pitchFamily="18" charset="0"/>
          </a:defRPr>
        </a:defPPr>
      </a:lstStyle>
    </a:lnDef>
  </a:objectDefaults>
  <a:extraClrSchemeLst>
    <a:extraClrScheme>
      <a:clrScheme name="Clean Citi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ean Citi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ean Citi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ean Citi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ean Citi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ean Citi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ean Citi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lean Cities 8">
        <a:dk1>
          <a:srgbClr val="000000"/>
        </a:dk1>
        <a:lt1>
          <a:srgbClr val="FFFFFF"/>
        </a:lt1>
        <a:dk2>
          <a:srgbClr val="000000"/>
        </a:dk2>
        <a:lt2>
          <a:srgbClr val="000099"/>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lean_cities_presentation_template">
  <a:themeElements>
    <a:clrScheme name="EERE PPT Green">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lean_cities_presentation_template">
  <a:themeElements>
    <a:clrScheme name="EERE PPT Green">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CCU Colors">
      <a:dk1>
        <a:sysClr val="windowText" lastClr="000000"/>
      </a:dk1>
      <a:lt1>
        <a:sysClr val="window" lastClr="FFFFFF"/>
      </a:lt1>
      <a:dk2>
        <a:srgbClr val="5E6A71"/>
      </a:dk2>
      <a:lt2>
        <a:srgbClr val="C3C8C8"/>
      </a:lt2>
      <a:accent1>
        <a:srgbClr val="005B82"/>
      </a:accent1>
      <a:accent2>
        <a:srgbClr val="007934"/>
      </a:accent2>
      <a:accent3>
        <a:srgbClr val="FECB00"/>
      </a:accent3>
      <a:accent4>
        <a:srgbClr val="E37222"/>
      </a:accent4>
      <a:accent5>
        <a:srgbClr val="00A9E0"/>
      </a:accent5>
      <a:accent6>
        <a:srgbClr val="69BE2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Capsules</Template>
  <TotalTime>28350</TotalTime>
  <Words>2164</Words>
  <Application>Microsoft Office PowerPoint</Application>
  <PresentationFormat>On-screen Show (4:3)</PresentationFormat>
  <Paragraphs>276</Paragraphs>
  <Slides>33</Slides>
  <Notes>31</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33</vt:i4>
      </vt:variant>
    </vt:vector>
  </HeadingPairs>
  <TitlesOfParts>
    <vt:vector size="50" baseType="lpstr">
      <vt:lpstr>Arial</vt:lpstr>
      <vt:lpstr>Calibri</vt:lpstr>
      <vt:lpstr>Calibri Light</vt:lpstr>
      <vt:lpstr>Cambria</vt:lpstr>
      <vt:lpstr>Courier New</vt:lpstr>
      <vt:lpstr>Estrangelo Edessa</vt:lpstr>
      <vt:lpstr>Garamond</vt:lpstr>
      <vt:lpstr>Georgia</vt:lpstr>
      <vt:lpstr>Stencil</vt:lpstr>
      <vt:lpstr>Times</vt:lpstr>
      <vt:lpstr>Wingdings</vt:lpstr>
      <vt:lpstr>Clean Cities</vt:lpstr>
      <vt:lpstr>clean_cities_presentation_template</vt:lpstr>
      <vt:lpstr>Office Theme</vt:lpstr>
      <vt:lpstr>1_clean_cities_presentation_template</vt:lpstr>
      <vt:lpstr>5_Office Theme</vt:lpstr>
      <vt:lpstr>1_Office Theme</vt:lpstr>
      <vt:lpstr>PowerPoint Presentation</vt:lpstr>
      <vt:lpstr>Anti-Trust Statement</vt:lpstr>
      <vt:lpstr>PowerPoint Presentation</vt:lpstr>
      <vt:lpstr>Why Clean Cities?</vt:lpstr>
      <vt:lpstr>Portfolio</vt:lpstr>
      <vt:lpstr>PowerPoint Presentation</vt:lpstr>
      <vt:lpstr>Local Partnerships: Clean Cities Coalitions</vt:lpstr>
      <vt:lpstr> The where of  EP-ACT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GPCCP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Tony Bandiero</dc:creator>
  <cp:lastModifiedBy>Tony Bandiero</cp:lastModifiedBy>
  <cp:revision>462</cp:revision>
  <cp:lastPrinted>2002-11-04T17:17:27Z</cp:lastPrinted>
  <dcterms:created xsi:type="dcterms:W3CDTF">2002-11-01T18:59:06Z</dcterms:created>
  <dcterms:modified xsi:type="dcterms:W3CDTF">2021-06-16T18:55:37Z</dcterms:modified>
</cp:coreProperties>
</file>